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sldIdLst>
    <p:sldId id="256" r:id="rId5"/>
    <p:sldId id="257" r:id="rId6"/>
    <p:sldId id="261" r:id="rId7"/>
    <p:sldId id="269" r:id="rId8"/>
    <p:sldId id="263" r:id="rId9"/>
    <p:sldId id="270" r:id="rId10"/>
    <p:sldId id="275" r:id="rId11"/>
    <p:sldId id="276" r:id="rId12"/>
    <p:sldId id="277" r:id="rId13"/>
    <p:sldId id="278" r:id="rId14"/>
    <p:sldId id="279" r:id="rId15"/>
    <p:sldId id="271" r:id="rId16"/>
    <p:sldId id="272" r:id="rId17"/>
    <p:sldId id="273" r:id="rId18"/>
    <p:sldId id="274" r:id="rId19"/>
    <p:sldId id="259" r:id="rId20"/>
    <p:sldId id="267" r:id="rId21"/>
    <p:sldId id="268" r:id="rId22"/>
    <p:sldId id="264" r:id="rId23"/>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4" d="100"/>
          <a:sy n="154" d="100"/>
        </p:scale>
        <p:origin x="53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jpg>
</file>

<file path=ppt/media/image11.jpg>
</file>

<file path=ppt/media/image12.jpg>
</file>

<file path=ppt/media/image13.png>
</file>

<file path=ppt/media/image14.gif>
</file>

<file path=ppt/media/image15.gif>
</file>

<file path=ppt/media/image16.gif>
</file>

<file path=ppt/media/image17.gif>
</file>

<file path=ppt/media/image18.gif>
</file>

<file path=ppt/media/image19.gif>
</file>

<file path=ppt/media/image2.svg>
</file>

<file path=ppt/media/image20.gif>
</file>

<file path=ppt/media/image21.gif>
</file>

<file path=ppt/media/image21.png>
</file>

<file path=ppt/media/image22.gif>
</file>

<file path=ppt/media/image23.png>
</file>

<file path=ppt/media/image24.gif>
</file>

<file path=ppt/media/image25.png>
</file>

<file path=ppt/media/image26.png>
</file>

<file path=ppt/media/image27.png>
</file>

<file path=ppt/media/image28.png>
</file>

<file path=ppt/media/image29.svg>
</file>

<file path=ppt/media/image3.jpeg>
</file>

<file path=ppt/media/image4.png>
</file>

<file path=ppt/media/image5.svg>
</file>

<file path=ppt/media/image6.png>
</file>

<file path=ppt/media/image7.sv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3657AA7F-BE72-4467-897E-7A302F46504F}" type="datetimeFigureOut">
              <a:rPr lang="en-US" smtClean="0"/>
              <a:t>12/27/2021</a:t>
            </a:fld>
            <a:endParaRPr lang="en-US"/>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98415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3657AA7F-BE72-4467-897E-7A302F46504F}" type="datetimeFigureOut">
              <a:rPr lang="en-US" smtClean="0"/>
              <a:t>12/27/2021</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7984607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777240" y="365125"/>
            <a:ext cx="779526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3657AA7F-BE72-4467-897E-7A302F46504F}" type="datetimeFigureOut">
              <a:rPr lang="en-US" smtClean="0"/>
              <a:t>12/27/2021</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5896548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3657AA7F-BE72-4467-897E-7A302F46504F}" type="datetimeFigureOut">
              <a:rPr lang="en-US" smtClean="0"/>
              <a:t>12/27/2021</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713948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30293" y="1709738"/>
            <a:ext cx="10617157"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30293" y="4589463"/>
            <a:ext cx="1061715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3657AA7F-BE72-4467-897E-7A302F46504F}" type="datetimeFigureOut">
              <a:rPr lang="en-US" smtClean="0"/>
              <a:t>12/27/2021</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743563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3657AA7F-BE72-4467-897E-7A302F46504F}" type="datetimeFigureOut">
              <a:rPr lang="en-US" smtClean="0"/>
              <a:t>12/27/2021</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35378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3903"/>
            <a:ext cx="522033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737063"/>
            <a:ext cx="5220335"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390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737063"/>
            <a:ext cx="5183188"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3657AA7F-BE72-4467-897E-7A302F46504F}" type="datetimeFigureOut">
              <a:rPr lang="en-US" smtClean="0"/>
              <a:t>12/27/2021</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543014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3657AA7F-BE72-4467-897E-7A302F46504F}" type="datetimeFigureOut">
              <a:rPr lang="en-US" smtClean="0"/>
              <a:t>12/27/2021</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939200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3657AA7F-BE72-4467-897E-7A302F46504F}" type="datetimeFigureOut">
              <a:rPr lang="en-US" smtClean="0"/>
              <a:t>12/27/2021</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198384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2226364"/>
            <a:ext cx="3994785" cy="3642623"/>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3657AA7F-BE72-4467-897E-7A302F46504F}" type="datetimeFigureOut">
              <a:rPr lang="en-US" smtClean="0"/>
              <a:t>12/27/2021</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412870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18020" y="457200"/>
            <a:ext cx="4054006"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18020" y="2250218"/>
            <a:ext cx="4054006" cy="361876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3657AA7F-BE72-4467-897E-7A302F46504F}" type="datetimeFigureOut">
              <a:rPr lang="en-US" smtClean="0"/>
              <a:t>12/27/2021</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84312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D62DB5A-5AA0-4E7E-94AB-AD20F02CA8DF}"/>
              </a:ext>
            </a:extLst>
          </p:cNvPr>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a:extLst>
              <a:ext uri="{FF2B5EF4-FFF2-40B4-BE49-F238E27FC236}">
                <a16:creationId xmlns:a16="http://schemas.microsoft.com/office/drawing/2014/main" id="{0F086ECE-EF43-4B07-9DD0-59679471A067}"/>
              </a:ext>
            </a:extLst>
          </p:cNvPr>
          <p:cNvSpPr/>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2" y="365125"/>
            <a:ext cx="10637518"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2" y="1825625"/>
            <a:ext cx="10637518"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2" y="6488268"/>
            <a:ext cx="2743200" cy="233209"/>
          </a:xfrm>
          <a:prstGeom prst="rect">
            <a:avLst/>
          </a:prstGeom>
        </p:spPr>
        <p:txBody>
          <a:bodyPr vert="horz" lIns="91440" tIns="45720" rIns="91440" bIns="45720" rtlCol="0" anchor="ctr"/>
          <a:lstStyle>
            <a:lvl1pPr algn="l">
              <a:defRPr sz="1000">
                <a:solidFill>
                  <a:schemeClr val="tx1"/>
                </a:solidFill>
              </a:defRPr>
            </a:lvl1pPr>
          </a:lstStyle>
          <a:p>
            <a:fld id="{3657AA7F-BE72-4467-897E-7A302F46504F}" type="datetimeFigureOut">
              <a:rPr lang="en-US" smtClean="0"/>
              <a:pPr/>
              <a:t>12/27/2021</a:t>
            </a:fld>
            <a:endParaRPr lang="en-US"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solidFill>
              </a:defRPr>
            </a:lvl1pPr>
          </a:lstStyle>
          <a:p>
            <a:endParaRPr lang="en-US">
              <a:solidFill>
                <a:schemeClr val="tx1"/>
              </a:solidFill>
            </a:endParaRPr>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71560" y="6488268"/>
            <a:ext cx="2743200" cy="233209"/>
          </a:xfrm>
          <a:prstGeom prst="rect">
            <a:avLst/>
          </a:prstGeom>
        </p:spPr>
        <p:txBody>
          <a:bodyPr vert="horz" lIns="91440" tIns="45720" rIns="91440" bIns="45720" rtlCol="0" anchor="ctr"/>
          <a:lstStyle>
            <a:lvl1pPr algn="r">
              <a:defRPr sz="1000">
                <a:solidFill>
                  <a:schemeClr val="tx1"/>
                </a:solidFill>
              </a:defRPr>
            </a:lvl1p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168882845"/>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62" r:id="rId6"/>
    <p:sldLayoutId id="2147483663" r:id="rId7"/>
    <p:sldLayoutId id="2147483664" r:id="rId8"/>
    <p:sldLayoutId id="2147483672" r:id="rId9"/>
    <p:sldLayoutId id="2147483670" r:id="rId10"/>
    <p:sldLayoutId id="2147483671" r:id="rId11"/>
  </p:sldLayoutIdLst>
  <p:txStyles>
    <p:titleStyle>
      <a:lvl1pPr algn="l" defTabSz="914400" rtl="0" eaLnBrk="1" latinLnBrk="0" hangingPunct="1">
        <a:lnSpc>
          <a:spcPct val="9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lumMod val="60000"/>
            <a:lumOff val="40000"/>
          </a:schemeClr>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29.sv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10.jpg"/></Relationships>
</file>

<file path=ppt/slides/_rels/slide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4CF648-5CB3-49E4-BE34-8A0598901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a:extLst>
              <a:ext uri="{FF2B5EF4-FFF2-40B4-BE49-F238E27FC236}">
                <a16:creationId xmlns:a16="http://schemas.microsoft.com/office/drawing/2014/main" id="{669E559C-09DA-4586-86C9-F3C05D9A08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a:extLst>
              <a:ext uri="{FF2B5EF4-FFF2-40B4-BE49-F238E27FC236}">
                <a16:creationId xmlns:a16="http://schemas.microsoft.com/office/drawing/2014/main" id="{6E8A985D-B3E8-4C9E-A936-3A72F17B0B26}"/>
              </a:ext>
            </a:extLst>
          </p:cNvPr>
          <p:cNvSpPr>
            <a:spLocks noGrp="1"/>
          </p:cNvSpPr>
          <p:nvPr>
            <p:ph type="ctrTitle"/>
          </p:nvPr>
        </p:nvSpPr>
        <p:spPr>
          <a:xfrm>
            <a:off x="3546728" y="115077"/>
            <a:ext cx="5098543" cy="2584579"/>
          </a:xfrm>
        </p:spPr>
        <p:txBody>
          <a:bodyPr>
            <a:normAutofit/>
          </a:bodyPr>
          <a:lstStyle/>
          <a:p>
            <a:r>
              <a:rPr lang="en-US" sz="3000" dirty="0">
                <a:latin typeface="Bembo" panose="02020502050201020203" pitchFamily="18" charset="0"/>
              </a:rPr>
              <a:t>Encryption and decryption for secure payment application using AES algorithm and secret key delivery and signature with EC El-Gamal </a:t>
            </a:r>
            <a:endParaRPr lang="en-IL" sz="3000" dirty="0">
              <a:latin typeface="Bembo" panose="02020502050201020203" pitchFamily="18" charset="0"/>
            </a:endParaRPr>
          </a:p>
        </p:txBody>
      </p:sp>
      <p:sp>
        <p:nvSpPr>
          <p:cNvPr id="3" name="Subtitle 2">
            <a:extLst>
              <a:ext uri="{FF2B5EF4-FFF2-40B4-BE49-F238E27FC236}">
                <a16:creationId xmlns:a16="http://schemas.microsoft.com/office/drawing/2014/main" id="{AE759E51-B027-47A3-91B7-524A9FF34FE5}"/>
              </a:ext>
            </a:extLst>
          </p:cNvPr>
          <p:cNvSpPr>
            <a:spLocks noGrp="1"/>
          </p:cNvSpPr>
          <p:nvPr>
            <p:ph type="subTitle" idx="1"/>
          </p:nvPr>
        </p:nvSpPr>
        <p:spPr>
          <a:xfrm>
            <a:off x="3638681" y="3256139"/>
            <a:ext cx="4893617" cy="3430799"/>
          </a:xfrm>
        </p:spPr>
        <p:txBody>
          <a:bodyPr>
            <a:normAutofit fontScale="92500" lnSpcReduction="10000"/>
          </a:bodyPr>
          <a:lstStyle/>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Submitted by</a:t>
            </a:r>
          </a:p>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Bradley Feitsvaig 311183073</a:t>
            </a:r>
          </a:p>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David Nashash 321522302</a:t>
            </a:r>
          </a:p>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Aviv Okun 312426570</a:t>
            </a:r>
            <a:endParaRPr lang="en-IL"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Submitted to</a:t>
            </a:r>
          </a:p>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Prof. Zeev Volkovich</a:t>
            </a:r>
          </a:p>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Dr.Renata</a:t>
            </a:r>
            <a:r>
              <a:rPr lang="en-US" sz="1800" dirty="0">
                <a:effectLst/>
                <a:latin typeface="Times New Roman" panose="02020603050405020304" pitchFamily="18" charset="0"/>
                <a:ea typeface="Calibri" panose="020F0502020204030204" pitchFamily="34" charset="0"/>
                <a:cs typeface="Arial" panose="020B0604020202020204" pitchFamily="34" charset="0"/>
              </a:rPr>
              <a:t> Avros.</a:t>
            </a:r>
            <a:endParaRPr lang="en-IL" sz="1800" dirty="0">
              <a:effectLst/>
              <a:latin typeface="Calibri" panose="020F0502020204030204" pitchFamily="34" charset="0"/>
              <a:ea typeface="Calibri" panose="020F0502020204030204" pitchFamily="34" charset="0"/>
              <a:cs typeface="Arial" panose="020B0604020202020204" pitchFamily="34" charset="0"/>
            </a:endParaRPr>
          </a:p>
          <a:p>
            <a:endParaRPr lang="en-IL" dirty="0"/>
          </a:p>
        </p:txBody>
      </p:sp>
      <p:sp>
        <p:nvSpPr>
          <p:cNvPr id="13" name="Rectangle 12">
            <a:extLst>
              <a:ext uri="{FF2B5EF4-FFF2-40B4-BE49-F238E27FC236}">
                <a16:creationId xmlns:a16="http://schemas.microsoft.com/office/drawing/2014/main" id="{8ED0EEA0-F821-4F0C-B78E-25855FBB41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0" y="0"/>
            <a:ext cx="3429000" cy="34290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Graphic 14">
            <a:extLst>
              <a:ext uri="{FF2B5EF4-FFF2-40B4-BE49-F238E27FC236}">
                <a16:creationId xmlns:a16="http://schemas.microsoft.com/office/drawing/2014/main" id="{14548BC0-162E-4107-81DF-7389BF82F6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 y="0"/>
            <a:ext cx="3429000" cy="3429000"/>
          </a:xfrm>
          <a:prstGeom prst="rect">
            <a:avLst/>
          </a:prstGeom>
        </p:spPr>
      </p:pic>
      <p:sp>
        <p:nvSpPr>
          <p:cNvPr id="39" name="Rectangle 16">
            <a:extLst>
              <a:ext uri="{FF2B5EF4-FFF2-40B4-BE49-F238E27FC236}">
                <a16:creationId xmlns:a16="http://schemas.microsoft.com/office/drawing/2014/main" id="{432C5BC4-015B-41F9-B453-DBEC7124E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3000" y="0"/>
            <a:ext cx="3429000" cy="3429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adlock on computer motherboard">
            <a:extLst>
              <a:ext uri="{FF2B5EF4-FFF2-40B4-BE49-F238E27FC236}">
                <a16:creationId xmlns:a16="http://schemas.microsoft.com/office/drawing/2014/main" id="{20F16B4B-9B44-46C7-B5CB-FD3751606AA5}"/>
              </a:ext>
            </a:extLst>
          </p:cNvPr>
          <p:cNvPicPr>
            <a:picLocks noChangeAspect="1"/>
          </p:cNvPicPr>
          <p:nvPr/>
        </p:nvPicPr>
        <p:blipFill rotWithShape="1">
          <a:blip r:embed="rId4"/>
          <a:srcRect l="4948" r="28303" b="1"/>
          <a:stretch/>
        </p:blipFill>
        <p:spPr>
          <a:xfrm>
            <a:off x="8764800" y="10"/>
            <a:ext cx="3427200" cy="3427190"/>
          </a:xfrm>
          <a:prstGeom prst="rect">
            <a:avLst/>
          </a:prstGeom>
        </p:spPr>
      </p:pic>
      <p:sp>
        <p:nvSpPr>
          <p:cNvPr id="40" name="Rectangle 18">
            <a:extLst>
              <a:ext uri="{FF2B5EF4-FFF2-40B4-BE49-F238E27FC236}">
                <a16:creationId xmlns:a16="http://schemas.microsoft.com/office/drawing/2014/main" id="{9D6650AA-9995-401C-A354-276AB7A385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0" y="3427200"/>
            <a:ext cx="3430800" cy="343080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Graphic 20">
            <a:extLst>
              <a:ext uri="{FF2B5EF4-FFF2-40B4-BE49-F238E27FC236}">
                <a16:creationId xmlns:a16="http://schemas.microsoft.com/office/drawing/2014/main" id="{426F328A-7115-49F4-83C9-F86F47F84CF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duotone>
              <a:schemeClr val="accent3">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050" y="3431700"/>
            <a:ext cx="3429000" cy="3429000"/>
          </a:xfrm>
          <a:prstGeom prst="rect">
            <a:avLst/>
          </a:prstGeom>
        </p:spPr>
      </p:pic>
      <p:sp>
        <p:nvSpPr>
          <p:cNvPr id="23" name="Rectangle 22">
            <a:extLst>
              <a:ext uri="{FF2B5EF4-FFF2-40B4-BE49-F238E27FC236}">
                <a16:creationId xmlns:a16="http://schemas.microsoft.com/office/drawing/2014/main" id="{0D0A4853-EC6F-4CC5-A9EC-F91612C632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1200" y="3427200"/>
            <a:ext cx="3430800" cy="343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Graphic 24">
            <a:extLst>
              <a:ext uri="{FF2B5EF4-FFF2-40B4-BE49-F238E27FC236}">
                <a16:creationId xmlns:a16="http://schemas.microsoft.com/office/drawing/2014/main" id="{DF2AA3CE-B974-48CA-96E0-5573A78E365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767754" y="3424500"/>
            <a:ext cx="3429000" cy="3429000"/>
          </a:xfrm>
          <a:prstGeom prst="rect">
            <a:avLst/>
          </a:prstGeom>
        </p:spPr>
      </p:pic>
    </p:spTree>
    <p:extLst>
      <p:ext uri="{BB962C8B-B14F-4D97-AF65-F5344CB8AC3E}">
        <p14:creationId xmlns:p14="http://schemas.microsoft.com/office/powerpoint/2010/main" val="448474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1"/>
            <a:ext cx="3948953" cy="1319414"/>
          </a:xfrm>
        </p:spPr>
        <p:txBody>
          <a:bodyPr vert="horz" lIns="91440" tIns="45720" rIns="91440" bIns="45720" rtlCol="0" anchor="b">
            <a:normAutofit/>
          </a:bodyPr>
          <a:lstStyle/>
          <a:p>
            <a:r>
              <a:rPr lang="en-US" sz="4100" dirty="0"/>
              <a:t>AES – </a:t>
            </a:r>
            <a:r>
              <a:rPr lang="en-US" sz="4100" dirty="0">
                <a:effectLst/>
              </a:rPr>
              <a:t>Add Round Key</a:t>
            </a:r>
            <a:endParaRPr lang="en-US" sz="4100" dirty="0"/>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610200" y="3300680"/>
            <a:ext cx="4283032" cy="1319414"/>
          </a:xfrm>
        </p:spPr>
        <p:txBody>
          <a:bodyPr vert="horz" lIns="91440" tIns="45720" rIns="91440" bIns="45720" rtlCol="0" anchor="t">
            <a:normAutofit/>
          </a:bodyPr>
          <a:lstStyle/>
          <a:p>
            <a:pPr marL="457200"/>
            <a:r>
              <a:rPr lang="en-US" dirty="0"/>
              <a:t>XOR operation is applied to a pair of column from the state block and a column from the round key.</a:t>
            </a:r>
          </a:p>
          <a:p>
            <a:pPr marL="457200"/>
            <a:endParaRPr lang="en-US" dirty="0"/>
          </a:p>
          <a:p>
            <a:pPr indent="0">
              <a:buNone/>
            </a:pPr>
            <a:endParaRPr lang="en-US" dirty="0"/>
          </a:p>
        </p:txBody>
      </p:sp>
      <p:pic>
        <p:nvPicPr>
          <p:cNvPr id="6" name="תמונה 5">
            <a:extLst>
              <a:ext uri="{FF2B5EF4-FFF2-40B4-BE49-F238E27FC236}">
                <a16:creationId xmlns:a16="http://schemas.microsoft.com/office/drawing/2014/main" id="{719EA54A-B989-4DEC-A3B4-4E7672F14E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690955"/>
            <a:ext cx="5715000" cy="3219450"/>
          </a:xfrm>
          <a:prstGeom prst="rect">
            <a:avLst/>
          </a:prstGeom>
        </p:spPr>
      </p:pic>
    </p:spTree>
    <p:extLst>
      <p:ext uri="{BB962C8B-B14F-4D97-AF65-F5344CB8AC3E}">
        <p14:creationId xmlns:p14="http://schemas.microsoft.com/office/powerpoint/2010/main" val="22569660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1"/>
            <a:ext cx="3948953" cy="1319414"/>
          </a:xfrm>
        </p:spPr>
        <p:txBody>
          <a:bodyPr vert="horz" lIns="91440" tIns="45720" rIns="91440" bIns="45720" rtlCol="0" anchor="b">
            <a:normAutofit/>
          </a:bodyPr>
          <a:lstStyle/>
          <a:p>
            <a:r>
              <a:rPr lang="en-US" sz="4100" dirty="0"/>
              <a:t>AES – </a:t>
            </a:r>
            <a:r>
              <a:rPr lang="en-US" sz="4100" dirty="0">
                <a:effectLst/>
              </a:rPr>
              <a:t>Output</a:t>
            </a:r>
            <a:endParaRPr lang="en-US" sz="4100" dirty="0"/>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610200" y="3300680"/>
            <a:ext cx="4283032" cy="685394"/>
          </a:xfrm>
        </p:spPr>
        <p:txBody>
          <a:bodyPr vert="horz" lIns="91440" tIns="45720" rIns="91440" bIns="45720" rtlCol="0" anchor="t">
            <a:normAutofit/>
          </a:bodyPr>
          <a:lstStyle/>
          <a:p>
            <a:pPr marL="457200"/>
            <a:r>
              <a:rPr lang="en-US" dirty="0"/>
              <a:t>State block transformations are applied for 10 rounds</a:t>
            </a:r>
          </a:p>
          <a:p>
            <a:pPr marL="457200"/>
            <a:endParaRPr lang="en-US" dirty="0"/>
          </a:p>
          <a:p>
            <a:pPr indent="0">
              <a:buNone/>
            </a:pPr>
            <a:endParaRPr lang="en-US" dirty="0"/>
          </a:p>
        </p:txBody>
      </p:sp>
      <p:pic>
        <p:nvPicPr>
          <p:cNvPr id="5" name="תמונה 4" descr="תמונה שמכילה שולחן&#10;&#10;התיאור נוצר באופן אוטומטי">
            <a:extLst>
              <a:ext uri="{FF2B5EF4-FFF2-40B4-BE49-F238E27FC236}">
                <a16:creationId xmlns:a16="http://schemas.microsoft.com/office/drawing/2014/main" id="{83EB4385-DE7A-4D6C-8300-781E2E3D4A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819275"/>
            <a:ext cx="5715000" cy="3219450"/>
          </a:xfrm>
          <a:prstGeom prst="rect">
            <a:avLst/>
          </a:prstGeom>
        </p:spPr>
      </p:pic>
    </p:spTree>
    <p:extLst>
      <p:ext uri="{BB962C8B-B14F-4D97-AF65-F5344CB8AC3E}">
        <p14:creationId xmlns:p14="http://schemas.microsoft.com/office/powerpoint/2010/main" val="219754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1"/>
            <a:ext cx="3948953" cy="1343390"/>
          </a:xfrm>
        </p:spPr>
        <p:txBody>
          <a:bodyPr vert="horz" lIns="91440" tIns="45720" rIns="91440" bIns="45720" rtlCol="0" anchor="b">
            <a:normAutofit/>
          </a:bodyPr>
          <a:lstStyle/>
          <a:p>
            <a:r>
              <a:rPr lang="en-US" sz="4100" dirty="0"/>
              <a:t>AES – Key Schedule</a:t>
            </a:r>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777240" y="2786741"/>
            <a:ext cx="5013960" cy="2828967"/>
          </a:xfrm>
        </p:spPr>
        <p:txBody>
          <a:bodyPr vert="horz" lIns="91440" tIns="45720" rIns="91440" bIns="45720" rtlCol="0" anchor="t">
            <a:normAutofit/>
          </a:bodyPr>
          <a:lstStyle/>
          <a:p>
            <a:pPr marL="457200"/>
            <a:r>
              <a:rPr lang="en-US" dirty="0"/>
              <a:t>A word from the main key is rotated.</a:t>
            </a:r>
          </a:p>
          <a:p>
            <a:pPr marL="457200"/>
            <a:r>
              <a:rPr lang="en-US" dirty="0"/>
              <a:t>Each byte in the word is substituted with a byte in S-box.</a:t>
            </a:r>
          </a:p>
          <a:p>
            <a:pPr marL="457200"/>
            <a:r>
              <a:rPr lang="en-US" dirty="0"/>
              <a:t>XOR operation is applied to the substituted word, first column of the previous key and a column from the round constant matrix.</a:t>
            </a:r>
          </a:p>
          <a:p>
            <a:pPr marL="457200"/>
            <a:r>
              <a:rPr lang="en-US" dirty="0"/>
              <a:t>The output is a word in round key 1</a:t>
            </a:r>
          </a:p>
          <a:p>
            <a:pPr marL="457200"/>
            <a:endParaRPr lang="en-US" dirty="0"/>
          </a:p>
          <a:p>
            <a:pPr indent="0">
              <a:buNone/>
            </a:pPr>
            <a:endParaRPr lang="en-US" dirty="0"/>
          </a:p>
        </p:txBody>
      </p:sp>
      <p:pic>
        <p:nvPicPr>
          <p:cNvPr id="5" name="תמונה 4" descr="תמונה שמכילה טקסט&#10;&#10;התיאור נוצר באופן אוטומטי">
            <a:extLst>
              <a:ext uri="{FF2B5EF4-FFF2-40B4-BE49-F238E27FC236}">
                <a16:creationId xmlns:a16="http://schemas.microsoft.com/office/drawing/2014/main" id="{C9B8A7CC-D6B3-4AB3-8201-CE88423F15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819275"/>
            <a:ext cx="5715000" cy="3219450"/>
          </a:xfrm>
          <a:prstGeom prst="rect">
            <a:avLst/>
          </a:prstGeom>
        </p:spPr>
      </p:pic>
    </p:spTree>
    <p:extLst>
      <p:ext uri="{BB962C8B-B14F-4D97-AF65-F5344CB8AC3E}">
        <p14:creationId xmlns:p14="http://schemas.microsoft.com/office/powerpoint/2010/main" val="1052788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1"/>
            <a:ext cx="3948953" cy="1343390"/>
          </a:xfrm>
        </p:spPr>
        <p:txBody>
          <a:bodyPr vert="horz" lIns="91440" tIns="45720" rIns="91440" bIns="45720" rtlCol="0" anchor="b">
            <a:normAutofit/>
          </a:bodyPr>
          <a:lstStyle/>
          <a:p>
            <a:r>
              <a:rPr lang="en-US" sz="4100" dirty="0"/>
              <a:t>AES – Key Schedule</a:t>
            </a:r>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701825" y="3429000"/>
            <a:ext cx="3948953" cy="1747551"/>
          </a:xfrm>
        </p:spPr>
        <p:txBody>
          <a:bodyPr vert="horz" lIns="91440" tIns="45720" rIns="91440" bIns="45720" rtlCol="0" anchor="t">
            <a:normAutofit/>
          </a:bodyPr>
          <a:lstStyle/>
          <a:p>
            <a:pPr marL="457200"/>
            <a:r>
              <a:rPr lang="en-US" dirty="0"/>
              <a:t>For the rest of the columns in round key 1 are calculated with the XOR operation applied to column i-1 and column i-4.</a:t>
            </a:r>
          </a:p>
          <a:p>
            <a:pPr indent="0">
              <a:buNone/>
            </a:pPr>
            <a:endParaRPr lang="en-US" dirty="0"/>
          </a:p>
          <a:p>
            <a:pPr indent="0">
              <a:buNone/>
            </a:pPr>
            <a:endParaRPr lang="en-US" dirty="0"/>
          </a:p>
        </p:txBody>
      </p:sp>
      <p:pic>
        <p:nvPicPr>
          <p:cNvPr id="6" name="תמונה 5" descr="תמונה שמכילה טקסט&#10;&#10;התיאור נוצר באופן אוטומטי">
            <a:extLst>
              <a:ext uri="{FF2B5EF4-FFF2-40B4-BE49-F238E27FC236}">
                <a16:creationId xmlns:a16="http://schemas.microsoft.com/office/drawing/2014/main" id="{2B12ED2C-195A-491A-B060-A04F2635B2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819275"/>
            <a:ext cx="5715000" cy="3219450"/>
          </a:xfrm>
          <a:prstGeom prst="rect">
            <a:avLst/>
          </a:prstGeom>
        </p:spPr>
      </p:pic>
    </p:spTree>
    <p:extLst>
      <p:ext uri="{BB962C8B-B14F-4D97-AF65-F5344CB8AC3E}">
        <p14:creationId xmlns:p14="http://schemas.microsoft.com/office/powerpoint/2010/main" val="1738919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1"/>
            <a:ext cx="3948953" cy="1343390"/>
          </a:xfrm>
        </p:spPr>
        <p:txBody>
          <a:bodyPr vert="horz" lIns="91440" tIns="45720" rIns="91440" bIns="45720" rtlCol="0" anchor="b">
            <a:normAutofit/>
          </a:bodyPr>
          <a:lstStyle/>
          <a:p>
            <a:r>
              <a:rPr lang="en-US" sz="4100" dirty="0"/>
              <a:t>AES – Key Schedule</a:t>
            </a:r>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701825" y="3429000"/>
            <a:ext cx="3948953" cy="1747551"/>
          </a:xfrm>
        </p:spPr>
        <p:txBody>
          <a:bodyPr vert="horz" lIns="91440" tIns="45720" rIns="91440" bIns="45720" rtlCol="0" anchor="t">
            <a:normAutofit fontScale="92500" lnSpcReduction="20000"/>
          </a:bodyPr>
          <a:lstStyle/>
          <a:p>
            <a:pPr marL="457200"/>
            <a:r>
              <a:rPr lang="en-US" dirty="0"/>
              <a:t>For the next word column of the next key, a XOR operation is applied between a word column from the previous key and the previous word column.</a:t>
            </a:r>
          </a:p>
          <a:p>
            <a:pPr marL="457200"/>
            <a:r>
              <a:rPr lang="en-US" dirty="0"/>
              <a:t>The rest of the key is filled accordingly.</a:t>
            </a:r>
          </a:p>
          <a:p>
            <a:pPr indent="0">
              <a:buNone/>
            </a:pPr>
            <a:endParaRPr lang="en-US" dirty="0"/>
          </a:p>
          <a:p>
            <a:pPr indent="0">
              <a:buNone/>
            </a:pPr>
            <a:endParaRPr lang="en-US" dirty="0"/>
          </a:p>
        </p:txBody>
      </p:sp>
      <p:pic>
        <p:nvPicPr>
          <p:cNvPr id="6" name="תמונה 5">
            <a:extLst>
              <a:ext uri="{FF2B5EF4-FFF2-40B4-BE49-F238E27FC236}">
                <a16:creationId xmlns:a16="http://schemas.microsoft.com/office/drawing/2014/main" id="{08E47D09-0769-4A50-97EE-14F17EEC996D}"/>
              </a:ext>
            </a:extLst>
          </p:cNvPr>
          <p:cNvPicPr>
            <a:picLocks noChangeAspect="1"/>
          </p:cNvPicPr>
          <p:nvPr/>
        </p:nvPicPr>
        <p:blipFill>
          <a:blip r:embed="rId2"/>
          <a:stretch>
            <a:fillRect/>
          </a:stretch>
        </p:blipFill>
        <p:spPr>
          <a:xfrm>
            <a:off x="5828933" y="1311101"/>
            <a:ext cx="5884193" cy="4235798"/>
          </a:xfrm>
          <a:prstGeom prst="rect">
            <a:avLst/>
          </a:prstGeom>
        </p:spPr>
      </p:pic>
    </p:spTree>
    <p:extLst>
      <p:ext uri="{BB962C8B-B14F-4D97-AF65-F5344CB8AC3E}">
        <p14:creationId xmlns:p14="http://schemas.microsoft.com/office/powerpoint/2010/main" val="2333006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1"/>
            <a:ext cx="3948953" cy="1343390"/>
          </a:xfrm>
        </p:spPr>
        <p:txBody>
          <a:bodyPr vert="horz" lIns="91440" tIns="45720" rIns="91440" bIns="45720" rtlCol="0" anchor="b">
            <a:normAutofit/>
          </a:bodyPr>
          <a:lstStyle/>
          <a:p>
            <a:r>
              <a:rPr lang="en-US" sz="4100" dirty="0"/>
              <a:t>AES – Key Schedule</a:t>
            </a:r>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701825" y="3429000"/>
            <a:ext cx="3948953" cy="1747551"/>
          </a:xfrm>
        </p:spPr>
        <p:txBody>
          <a:bodyPr vert="horz" lIns="91440" tIns="45720" rIns="91440" bIns="45720" rtlCol="0" anchor="t">
            <a:normAutofit/>
          </a:bodyPr>
          <a:lstStyle/>
          <a:p>
            <a:pPr marL="457200"/>
            <a:r>
              <a:rPr lang="en-US" dirty="0"/>
              <a:t>The rest of the keys are calculated in the same manner.</a:t>
            </a:r>
          </a:p>
          <a:p>
            <a:pPr indent="0">
              <a:buNone/>
            </a:pPr>
            <a:endParaRPr lang="en-US" dirty="0"/>
          </a:p>
          <a:p>
            <a:pPr indent="0">
              <a:buNone/>
            </a:pPr>
            <a:endParaRPr lang="en-US" dirty="0"/>
          </a:p>
        </p:txBody>
      </p:sp>
      <p:pic>
        <p:nvPicPr>
          <p:cNvPr id="6" name="תמונה 5" descr="תמונה שמכילה שולחן&#10;&#10;התיאור נוצר באופן אוטומטי">
            <a:extLst>
              <a:ext uri="{FF2B5EF4-FFF2-40B4-BE49-F238E27FC236}">
                <a16:creationId xmlns:a16="http://schemas.microsoft.com/office/drawing/2014/main" id="{699A4919-855E-42CE-B4FF-3BD3BBCCAB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819275"/>
            <a:ext cx="5715000" cy="3219450"/>
          </a:xfrm>
          <a:prstGeom prst="rect">
            <a:avLst/>
          </a:prstGeom>
        </p:spPr>
      </p:pic>
    </p:spTree>
    <p:extLst>
      <p:ext uri="{BB962C8B-B14F-4D97-AF65-F5344CB8AC3E}">
        <p14:creationId xmlns:p14="http://schemas.microsoft.com/office/powerpoint/2010/main" val="2240133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A80A97F9-87C9-4710-B480-406EA55C9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73" name="Rectangle 72">
            <a:extLst>
              <a:ext uri="{FF2B5EF4-FFF2-40B4-BE49-F238E27FC236}">
                <a16:creationId xmlns:a16="http://schemas.microsoft.com/office/drawing/2014/main" id="{6D6F0AC2-F229-46DE-A0A2-5CB386CE90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0"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a:extLst>
              <a:ext uri="{FF2B5EF4-FFF2-40B4-BE49-F238E27FC236}">
                <a16:creationId xmlns:a16="http://schemas.microsoft.com/office/drawing/2014/main" id="{76E2B607-FFCF-4900-89A9-8535D3D82921}"/>
              </a:ext>
            </a:extLst>
          </p:cNvPr>
          <p:cNvSpPr>
            <a:spLocks noGrp="1"/>
          </p:cNvSpPr>
          <p:nvPr>
            <p:ph type="title"/>
          </p:nvPr>
        </p:nvSpPr>
        <p:spPr>
          <a:xfrm>
            <a:off x="777240" y="388126"/>
            <a:ext cx="3948953" cy="1229157"/>
          </a:xfrm>
        </p:spPr>
        <p:txBody>
          <a:bodyPr anchor="b">
            <a:normAutofit/>
          </a:bodyPr>
          <a:lstStyle/>
          <a:p>
            <a:pPr algn="ctr"/>
            <a:r>
              <a:rPr lang="en-US" sz="4400" dirty="0">
                <a:latin typeface="Bembo" panose="02020502050201020203" pitchFamily="18" charset="0"/>
              </a:rPr>
              <a:t>EC EL-Gamal</a:t>
            </a:r>
            <a:br>
              <a:rPr lang="en-US" sz="4400" dirty="0">
                <a:latin typeface="Bembo" panose="02020502050201020203" pitchFamily="18" charset="0"/>
              </a:rPr>
            </a:br>
            <a:r>
              <a:rPr lang="en-US" sz="2800" dirty="0">
                <a:latin typeface="Bembo" panose="02020502050201020203" pitchFamily="18" charset="0"/>
              </a:rPr>
              <a:t>Elliptic curve</a:t>
            </a:r>
            <a:endParaRPr lang="en-IL" sz="4400" dirty="0">
              <a:latin typeface="Bembo" panose="02020502050201020203" pitchFamily="18" charset="0"/>
            </a:endParaRPr>
          </a:p>
        </p:txBody>
      </p:sp>
      <p:sp>
        <p:nvSpPr>
          <p:cNvPr id="3" name="Content Placeholder 2">
            <a:extLst>
              <a:ext uri="{FF2B5EF4-FFF2-40B4-BE49-F238E27FC236}">
                <a16:creationId xmlns:a16="http://schemas.microsoft.com/office/drawing/2014/main" id="{0CCE662F-5019-4A41-BE67-ED5B6762AF3D}"/>
              </a:ext>
            </a:extLst>
          </p:cNvPr>
          <p:cNvSpPr>
            <a:spLocks noGrp="1"/>
          </p:cNvSpPr>
          <p:nvPr>
            <p:ph idx="1"/>
          </p:nvPr>
        </p:nvSpPr>
        <p:spPr>
          <a:xfrm>
            <a:off x="777240" y="1903445"/>
            <a:ext cx="4777584" cy="3508310"/>
          </a:xfrm>
        </p:spPr>
        <p:txBody>
          <a:bodyPr anchor="t">
            <a:normAutofit/>
          </a:bodyPr>
          <a:lstStyle/>
          <a:p>
            <a:r>
              <a:rPr lang="en-US" sz="1300" dirty="0">
                <a:effectLst/>
                <a:latin typeface="Bembo" panose="02020502050201020203" pitchFamily="18" charset="0"/>
                <a:ea typeface="Calibri" panose="020F0502020204030204" pitchFamily="34" charset="0"/>
              </a:rPr>
              <a:t>Secp256k1 - </a:t>
            </a:r>
            <a:r>
              <a:rPr lang="en-US" sz="1300" dirty="0">
                <a:effectLst/>
                <a:latin typeface="Bembo" panose="02020502050201020203" pitchFamily="18" charset="0"/>
              </a:rPr>
              <a:t>parameters of the elliptic curve used in Bitcoin</a:t>
            </a:r>
          </a:p>
          <a:p>
            <a:pPr>
              <a:buFont typeface="Arial" panose="020B0604020202020204" pitchFamily="34" charset="0"/>
              <a:buChar char="•"/>
            </a:pPr>
            <a:r>
              <a:rPr lang="en-US" sz="1300" dirty="0">
                <a:effectLst/>
                <a:latin typeface="Bembo" panose="02020502050201020203" pitchFamily="18" charset="0"/>
              </a:rPr>
              <a:t>p = 2</a:t>
            </a:r>
            <a:r>
              <a:rPr lang="en-US" sz="1300" baseline="30000" dirty="0">
                <a:effectLst/>
                <a:latin typeface="Bembo" panose="02020502050201020203" pitchFamily="18" charset="0"/>
              </a:rPr>
              <a:t>256</a:t>
            </a:r>
            <a:r>
              <a:rPr lang="en-US" sz="1300" dirty="0">
                <a:effectLst/>
                <a:latin typeface="Bembo" panose="02020502050201020203" pitchFamily="18" charset="0"/>
              </a:rPr>
              <a:t> - 2</a:t>
            </a:r>
            <a:r>
              <a:rPr lang="en-US" sz="1300" baseline="30000" dirty="0">
                <a:effectLst/>
                <a:latin typeface="Bembo" panose="02020502050201020203" pitchFamily="18" charset="0"/>
              </a:rPr>
              <a:t>32</a:t>
            </a:r>
            <a:r>
              <a:rPr lang="en-US" sz="1300" dirty="0">
                <a:effectLst/>
                <a:latin typeface="Bembo" panose="02020502050201020203" pitchFamily="18" charset="0"/>
              </a:rPr>
              <a:t> - 2</a:t>
            </a:r>
            <a:r>
              <a:rPr lang="en-US" sz="1300" baseline="30000" dirty="0">
                <a:effectLst/>
                <a:latin typeface="Bembo" panose="02020502050201020203" pitchFamily="18" charset="0"/>
              </a:rPr>
              <a:t>9</a:t>
            </a:r>
            <a:r>
              <a:rPr lang="en-US" sz="1300" dirty="0">
                <a:effectLst/>
                <a:latin typeface="Bembo" panose="02020502050201020203" pitchFamily="18" charset="0"/>
              </a:rPr>
              <a:t> - 2</a:t>
            </a:r>
            <a:r>
              <a:rPr lang="en-US" sz="1300" baseline="30000" dirty="0">
                <a:effectLst/>
                <a:latin typeface="Bembo" panose="02020502050201020203" pitchFamily="18" charset="0"/>
              </a:rPr>
              <a:t>8</a:t>
            </a:r>
            <a:r>
              <a:rPr lang="en-US" sz="1300" dirty="0">
                <a:effectLst/>
                <a:latin typeface="Bembo" panose="02020502050201020203" pitchFamily="18" charset="0"/>
              </a:rPr>
              <a:t> - 2</a:t>
            </a:r>
            <a:r>
              <a:rPr lang="en-US" sz="1300" baseline="30000" dirty="0">
                <a:effectLst/>
                <a:latin typeface="Bembo" panose="02020502050201020203" pitchFamily="18" charset="0"/>
              </a:rPr>
              <a:t>7</a:t>
            </a:r>
            <a:r>
              <a:rPr lang="en-US" sz="1300" dirty="0">
                <a:effectLst/>
                <a:latin typeface="Bembo" panose="02020502050201020203" pitchFamily="18" charset="0"/>
              </a:rPr>
              <a:t> - 2</a:t>
            </a:r>
            <a:r>
              <a:rPr lang="en-US" sz="1300" baseline="30000" dirty="0">
                <a:effectLst/>
                <a:latin typeface="Bembo" panose="02020502050201020203" pitchFamily="18" charset="0"/>
              </a:rPr>
              <a:t>6</a:t>
            </a:r>
            <a:r>
              <a:rPr lang="en-US" sz="1300" dirty="0">
                <a:effectLst/>
                <a:latin typeface="Bembo" panose="02020502050201020203" pitchFamily="18" charset="0"/>
              </a:rPr>
              <a:t> - 2</a:t>
            </a:r>
            <a:r>
              <a:rPr lang="en-US" sz="1300" baseline="30000" dirty="0">
                <a:effectLst/>
                <a:latin typeface="Bembo" panose="02020502050201020203" pitchFamily="18" charset="0"/>
              </a:rPr>
              <a:t>4</a:t>
            </a:r>
            <a:r>
              <a:rPr lang="en-US" sz="1300" dirty="0">
                <a:effectLst/>
                <a:latin typeface="Bembo" panose="02020502050201020203" pitchFamily="18" charset="0"/>
              </a:rPr>
              <a:t> - 1</a:t>
            </a:r>
          </a:p>
          <a:p>
            <a:r>
              <a:rPr lang="en-US" sz="1300" dirty="0">
                <a:effectLst/>
                <a:latin typeface="Bembo" panose="02020502050201020203" pitchFamily="18" charset="0"/>
                <a:ea typeface="Calibri" panose="020F0502020204030204" pitchFamily="34" charset="0"/>
              </a:rPr>
              <a:t>A =0</a:t>
            </a:r>
          </a:p>
          <a:p>
            <a:r>
              <a:rPr lang="en-US" sz="1300" dirty="0">
                <a:latin typeface="Bembo" panose="02020502050201020203" pitchFamily="18" charset="0"/>
                <a:ea typeface="Calibri" panose="020F0502020204030204" pitchFamily="34" charset="0"/>
              </a:rPr>
              <a:t>B = 7</a:t>
            </a:r>
          </a:p>
          <a:p>
            <a:r>
              <a:rPr lang="en-US" sz="1300" dirty="0">
                <a:effectLst/>
                <a:latin typeface="Bembo" panose="02020502050201020203" pitchFamily="18" charset="0"/>
              </a:rPr>
              <a:t>y</a:t>
            </a:r>
            <a:r>
              <a:rPr lang="en-US" sz="1300" baseline="30000" dirty="0">
                <a:effectLst/>
                <a:latin typeface="Bembo" panose="02020502050201020203" pitchFamily="18" charset="0"/>
              </a:rPr>
              <a:t>2</a:t>
            </a:r>
            <a:r>
              <a:rPr lang="en-US" sz="1300" dirty="0">
                <a:effectLst/>
                <a:latin typeface="Bembo" panose="02020502050201020203" pitchFamily="18" charset="0"/>
              </a:rPr>
              <a:t> = x</a:t>
            </a:r>
            <a:r>
              <a:rPr lang="en-US" sz="1300" baseline="30000" dirty="0">
                <a:effectLst/>
                <a:latin typeface="Bembo" panose="02020502050201020203" pitchFamily="18" charset="0"/>
              </a:rPr>
              <a:t>3</a:t>
            </a:r>
            <a:r>
              <a:rPr lang="en-US" sz="1300" dirty="0">
                <a:effectLst/>
                <a:latin typeface="Bembo" panose="02020502050201020203" pitchFamily="18" charset="0"/>
              </a:rPr>
              <a:t> + 7 mod p</a:t>
            </a:r>
            <a:endParaRPr lang="en-US" sz="1300" dirty="0">
              <a:latin typeface="Bembo" panose="02020502050201020203" pitchFamily="18" charset="0"/>
              <a:ea typeface="Calibri" panose="020F0502020204030204" pitchFamily="34" charset="0"/>
            </a:endParaRPr>
          </a:p>
          <a:p>
            <a:r>
              <a:rPr lang="en-US" sz="1300" dirty="0">
                <a:effectLst/>
                <a:latin typeface="Bembo" panose="02020502050201020203" pitchFamily="18" charset="0"/>
                <a:ea typeface="Calibri" panose="020F0502020204030204" pitchFamily="34" charset="0"/>
              </a:rPr>
              <a:t>G = (55066263022277343669578718895168534326250603453777594175500187360389116729240, 32670510020758816978083085130507043184471273380659243275938904335757337482424)</a:t>
            </a:r>
          </a:p>
          <a:p>
            <a:r>
              <a:rPr lang="en-US" sz="1300" dirty="0">
                <a:latin typeface="Bembo" panose="02020502050201020203" pitchFamily="18" charset="0"/>
              </a:rPr>
              <a:t>order = 115792089237316195423570985008687907852837564279074904382605163141518161494337</a:t>
            </a:r>
            <a:endParaRPr lang="en-IL" sz="1300" dirty="0">
              <a:latin typeface="Bembo" panose="02020502050201020203" pitchFamily="18" charset="0"/>
            </a:endParaRPr>
          </a:p>
        </p:txBody>
      </p:sp>
      <p:sp>
        <p:nvSpPr>
          <p:cNvPr id="75" name="Rectangle 74">
            <a:extLst>
              <a:ext uri="{FF2B5EF4-FFF2-40B4-BE49-F238E27FC236}">
                <a16:creationId xmlns:a16="http://schemas.microsoft.com/office/drawing/2014/main" id="{6988DF46-BB01-4433-86D4-321BC88CE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24167" y="476600"/>
            <a:ext cx="5888959" cy="590634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Shape, rectangle&#10;&#10;Description automatically generated">
            <a:extLst>
              <a:ext uri="{FF2B5EF4-FFF2-40B4-BE49-F238E27FC236}">
                <a16:creationId xmlns:a16="http://schemas.microsoft.com/office/drawing/2014/main" id="{BACCCCE1-7CE0-4CBB-8116-F3E713089BA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821119" y="493987"/>
            <a:ext cx="5888959" cy="5888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09861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0" name="Rectangle 79">
            <a:extLst>
              <a:ext uri="{FF2B5EF4-FFF2-40B4-BE49-F238E27FC236}">
                <a16:creationId xmlns:a16="http://schemas.microsoft.com/office/drawing/2014/main" id="{A80A97F9-87C9-4710-B480-406EA55C9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82" name="Rectangle 81">
            <a:extLst>
              <a:ext uri="{FF2B5EF4-FFF2-40B4-BE49-F238E27FC236}">
                <a16:creationId xmlns:a16="http://schemas.microsoft.com/office/drawing/2014/main" id="{6D6F0AC2-F229-46DE-A0A2-5CB386CE90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0"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a:extLst>
              <a:ext uri="{FF2B5EF4-FFF2-40B4-BE49-F238E27FC236}">
                <a16:creationId xmlns:a16="http://schemas.microsoft.com/office/drawing/2014/main" id="{76E2B607-FFCF-4900-89A9-8535D3D82921}"/>
              </a:ext>
            </a:extLst>
          </p:cNvPr>
          <p:cNvSpPr>
            <a:spLocks noGrp="1"/>
          </p:cNvSpPr>
          <p:nvPr>
            <p:ph type="title"/>
          </p:nvPr>
        </p:nvSpPr>
        <p:spPr>
          <a:xfrm>
            <a:off x="478874" y="422988"/>
            <a:ext cx="3292593" cy="1392659"/>
          </a:xfrm>
        </p:spPr>
        <p:txBody>
          <a:bodyPr anchor="b">
            <a:normAutofit fontScale="90000"/>
          </a:bodyPr>
          <a:lstStyle/>
          <a:p>
            <a:r>
              <a:rPr lang="en-US" sz="4100" dirty="0">
                <a:latin typeface="Bembo" panose="02020502050201020203" pitchFamily="18" charset="0"/>
              </a:rPr>
              <a:t>EC EL-Gamal</a:t>
            </a:r>
            <a:br>
              <a:rPr lang="en-US" sz="4100" dirty="0">
                <a:latin typeface="Bembo" panose="02020502050201020203" pitchFamily="18" charset="0"/>
              </a:rPr>
            </a:br>
            <a:r>
              <a:rPr lang="en-US" sz="2800" dirty="0">
                <a:latin typeface="Bembo" panose="02020502050201020203" pitchFamily="18" charset="0"/>
              </a:rPr>
              <a:t>Encryption Decryption</a:t>
            </a:r>
            <a:endParaRPr lang="en-IL" sz="4100" dirty="0">
              <a:latin typeface="Bembo" panose="02020502050201020203" pitchFamily="18" charset="0"/>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CCE662F-5019-4A41-BE67-ED5B6762AF3D}"/>
                  </a:ext>
                </a:extLst>
              </p:cNvPr>
              <p:cNvSpPr>
                <a:spLocks noGrp="1"/>
              </p:cNvSpPr>
              <p:nvPr>
                <p:ph idx="1"/>
              </p:nvPr>
            </p:nvSpPr>
            <p:spPr>
              <a:xfrm>
                <a:off x="248505" y="2589777"/>
                <a:ext cx="5343641" cy="4109603"/>
              </a:xfrm>
            </p:spPr>
            <p:txBody>
              <a:bodyPr anchor="t">
                <a:noAutofit/>
              </a:bodyPr>
              <a:lstStyle/>
              <a:p>
                <a:r>
                  <a:rPr lang="en-US" sz="1200" dirty="0">
                    <a:effectLst/>
                    <a:latin typeface="Bembo" panose="02020502050201020203" pitchFamily="18" charset="0"/>
                    <a:ea typeface="Calibri" panose="020F0502020204030204" pitchFamily="34" charset="0"/>
                    <a:cs typeface="Arial" panose="020B0604020202020204" pitchFamily="34" charset="0"/>
                  </a:rPr>
                  <a:t>Set up an Elliptic Curve </a:t>
                </a:r>
                <a14:m>
                  <m:oMath xmlns:m="http://schemas.openxmlformats.org/officeDocument/2006/math">
                    <m:r>
                      <a:rPr lang="en-US" sz="1200" i="1">
                        <a:effectLst/>
                        <a:latin typeface="Cambria Math" panose="02040503050406030204" pitchFamily="18" charset="0"/>
                        <a:ea typeface="Calibri" panose="020F0502020204030204" pitchFamily="34" charset="0"/>
                        <a:cs typeface="Arial" panose="020B0604020202020204" pitchFamily="34" charset="0"/>
                      </a:rPr>
                      <m:t>𝐸</m:t>
                    </m:r>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over a field </a:t>
                </a:r>
                <a14:m>
                  <m:oMath xmlns:m="http://schemas.openxmlformats.org/officeDocument/2006/math">
                    <m:sSub>
                      <m:sSub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sSubPr>
                      <m:e>
                        <m:r>
                          <a:rPr lang="en-US" sz="1200" i="1">
                            <a:effectLst/>
                            <a:latin typeface="Cambria Math" panose="02040503050406030204" pitchFamily="18" charset="0"/>
                            <a:ea typeface="Times New Roman" panose="02020603050405020304" pitchFamily="18" charset="0"/>
                            <a:cs typeface="Arial" panose="020B0604020202020204" pitchFamily="34" charset="0"/>
                          </a:rPr>
                          <m:t>𝐹</m:t>
                        </m:r>
                      </m:e>
                      <m:sub>
                        <m:r>
                          <a:rPr lang="en-US" sz="1200" i="1">
                            <a:effectLst/>
                            <a:latin typeface="Cambria Math" panose="02040503050406030204" pitchFamily="18" charset="0"/>
                            <a:ea typeface="Times New Roman" panose="02020603050405020304" pitchFamily="18" charset="0"/>
                            <a:cs typeface="Arial" panose="020B0604020202020204" pitchFamily="34" charset="0"/>
                          </a:rPr>
                          <m:t>𝑞</m:t>
                        </m:r>
                      </m:sub>
                    </m:sSub>
                  </m:oMath>
                </a14:m>
                <a:r>
                  <a:rPr lang="en-US" sz="1200" dirty="0">
                    <a:effectLst/>
                    <a:latin typeface="Bembo" panose="02020502050201020203" pitchFamily="18" charset="0"/>
                    <a:ea typeface="Calibri" panose="020F0502020204030204" pitchFamily="34" charset="0"/>
                    <a:cs typeface="Arial" panose="020B0604020202020204" pitchFamily="34" charset="0"/>
                  </a:rPr>
                  <a:t> and a generator point </a:t>
                </a:r>
                <a14:m>
                  <m:oMath xmlns:m="http://schemas.openxmlformats.org/officeDocument/2006/math">
                    <m:r>
                      <a:rPr lang="en-US" sz="1200" i="1">
                        <a:effectLst/>
                        <a:latin typeface="Cambria Math" panose="02040503050406030204" pitchFamily="18" charset="0"/>
                        <a:ea typeface="Calibri" panose="020F0502020204030204" pitchFamily="34" charset="0"/>
                        <a:cs typeface="Arial" panose="020B0604020202020204" pitchFamily="34" charset="0"/>
                      </a:rPr>
                      <m:t>𝐺</m:t>
                    </m:r>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of order </a:t>
                </a:r>
                <a14:m>
                  <m:oMath xmlns:m="http://schemas.openxmlformats.org/officeDocument/2006/math">
                    <m:r>
                      <a:rPr lang="en-US" sz="1200" i="1">
                        <a:effectLst/>
                        <a:latin typeface="Cambria Math" panose="02040503050406030204" pitchFamily="18" charset="0"/>
                        <a:ea typeface="Times New Roman" panose="02020603050405020304" pitchFamily="18" charset="0"/>
                        <a:cs typeface="Arial" panose="020B0604020202020204" pitchFamily="34" charset="0"/>
                      </a:rPr>
                      <m:t>𝑁</m:t>
                    </m:r>
                  </m:oMath>
                </a14:m>
                <a:endParaRPr lang="en-IL" sz="1200" dirty="0">
                  <a:effectLst/>
                  <a:latin typeface="Bembo" panose="02020502050201020203" pitchFamily="18" charset="0"/>
                  <a:ea typeface="Calibri" panose="020F0502020204030204" pitchFamily="34" charset="0"/>
                  <a:cs typeface="Arial" panose="020B0604020202020204" pitchFamily="34" charset="0"/>
                </a:endParaRPr>
              </a:p>
              <a:p>
                <a:r>
                  <a:rPr lang="en-US" sz="1200" dirty="0">
                    <a:effectLst/>
                    <a:latin typeface="Bembo" panose="02020502050201020203" pitchFamily="18" charset="0"/>
                    <a:ea typeface="Times New Roman" panose="02020603050405020304" pitchFamily="18" charset="0"/>
                    <a:cs typeface="Arial" panose="020B0604020202020204" pitchFamily="34" charset="0"/>
                  </a:rPr>
                  <a:t>Define a function </a:t>
                </a:r>
                <a14:m>
                  <m:oMath xmlns:m="http://schemas.openxmlformats.org/officeDocument/2006/math">
                    <m:r>
                      <a:rPr lang="en-US" sz="1200" i="1">
                        <a:effectLst/>
                        <a:latin typeface="Cambria Math" panose="02040503050406030204" pitchFamily="18" charset="0"/>
                        <a:ea typeface="Times New Roman" panose="02020603050405020304" pitchFamily="18" charset="0"/>
                        <a:cs typeface="Arial" panose="020B0604020202020204" pitchFamily="34" charset="0"/>
                      </a:rPr>
                      <m:t>𝑓</m:t>
                    </m:r>
                    <m:r>
                      <a:rPr lang="en-US" sz="1200" i="1">
                        <a:effectLst/>
                        <a:latin typeface="Cambria Math" panose="02040503050406030204" pitchFamily="18" charset="0"/>
                        <a:ea typeface="Times New Roman" panose="02020603050405020304" pitchFamily="18" charset="0"/>
                        <a:cs typeface="Arial" panose="020B0604020202020204" pitchFamily="34" charset="0"/>
                      </a:rPr>
                      <m:t>:</m:t>
                    </m:r>
                    <m:r>
                      <a:rPr lang="en-US" sz="1200" i="1">
                        <a:effectLst/>
                        <a:latin typeface="Cambria Math" panose="02040503050406030204" pitchFamily="18" charset="0"/>
                        <a:ea typeface="Times New Roman" panose="02020603050405020304" pitchFamily="18" charset="0"/>
                        <a:cs typeface="Arial" panose="020B0604020202020204" pitchFamily="34" charset="0"/>
                      </a:rPr>
                      <m:t>𝑚</m:t>
                    </m:r>
                    <m:r>
                      <a:rPr lang="en-US" sz="1200" i="1">
                        <a:effectLst/>
                        <a:latin typeface="Cambria Math" panose="02040503050406030204" pitchFamily="18" charset="0"/>
                        <a:ea typeface="Times New Roman" panose="02020603050405020304" pitchFamily="18" charset="0"/>
                        <a:cs typeface="Arial" panose="020B0604020202020204" pitchFamily="34" charset="0"/>
                      </a:rPr>
                      <m:t>→</m:t>
                    </m:r>
                    <m:sSub>
                      <m:sSub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sSubPr>
                      <m:e>
                        <m:r>
                          <a:rPr lang="en-US" sz="1200" i="1">
                            <a:effectLst/>
                            <a:latin typeface="Cambria Math" panose="02040503050406030204" pitchFamily="18" charset="0"/>
                            <a:ea typeface="Times New Roman" panose="02020603050405020304" pitchFamily="18" charset="0"/>
                            <a:cs typeface="Arial" panose="020B0604020202020204" pitchFamily="34" charset="0"/>
                          </a:rPr>
                          <m:t>𝑃</m:t>
                        </m:r>
                      </m:e>
                      <m:sub>
                        <m:r>
                          <a:rPr lang="en-US" sz="1200" i="1">
                            <a:effectLst/>
                            <a:latin typeface="Cambria Math" panose="02040503050406030204" pitchFamily="18" charset="0"/>
                            <a:ea typeface="Times New Roman" panose="02020603050405020304" pitchFamily="18" charset="0"/>
                            <a:cs typeface="Arial" panose="020B0604020202020204" pitchFamily="34" charset="0"/>
                          </a:rPr>
                          <m:t>𝑚</m:t>
                        </m:r>
                      </m:sub>
                    </m:sSub>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which maps a message </a:t>
                </a:r>
                <a14:m>
                  <m:oMath xmlns:m="http://schemas.openxmlformats.org/officeDocument/2006/math">
                    <m:r>
                      <a:rPr lang="en-US" sz="1200" i="1">
                        <a:effectLst/>
                        <a:latin typeface="Cambria Math" panose="02040503050406030204" pitchFamily="18" charset="0"/>
                        <a:ea typeface="Times New Roman" panose="02020603050405020304" pitchFamily="18" charset="0"/>
                        <a:cs typeface="Arial" panose="020B0604020202020204" pitchFamily="34" charset="0"/>
                      </a:rPr>
                      <m:t>𝑚</m:t>
                    </m:r>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to a point </a:t>
                </a:r>
                <a14:m>
                  <m:oMath xmlns:m="http://schemas.openxmlformats.org/officeDocument/2006/math">
                    <m:sSub>
                      <m:sSub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sSubPr>
                      <m:e>
                        <m:r>
                          <a:rPr lang="en-US" sz="1200" i="1">
                            <a:effectLst/>
                            <a:latin typeface="Cambria Math" panose="02040503050406030204" pitchFamily="18" charset="0"/>
                            <a:ea typeface="Times New Roman" panose="02020603050405020304" pitchFamily="18" charset="0"/>
                            <a:cs typeface="Arial" panose="020B0604020202020204" pitchFamily="34" charset="0"/>
                          </a:rPr>
                          <m:t>𝑃</m:t>
                        </m:r>
                      </m:e>
                      <m:sub>
                        <m:r>
                          <a:rPr lang="en-US" sz="1200" i="1">
                            <a:effectLst/>
                            <a:latin typeface="Cambria Math" panose="02040503050406030204" pitchFamily="18" charset="0"/>
                            <a:ea typeface="Times New Roman" panose="02020603050405020304" pitchFamily="18" charset="0"/>
                            <a:cs typeface="Arial" panose="020B0604020202020204" pitchFamily="34" charset="0"/>
                          </a:rPr>
                          <m:t>𝑚</m:t>
                        </m:r>
                      </m:sub>
                    </m:sSub>
                  </m:oMath>
                </a14:m>
                <a:r>
                  <a:rPr lang="en-US" sz="1200" dirty="0">
                    <a:effectLst/>
                    <a:latin typeface="Bembo" panose="02020502050201020203" pitchFamily="18" charset="0"/>
                    <a:ea typeface="Calibri" panose="020F0502020204030204" pitchFamily="34" charset="0"/>
                    <a:cs typeface="Arial" panose="020B0604020202020204" pitchFamily="34" charset="0"/>
                  </a:rPr>
                  <a:t> on </a:t>
                </a:r>
                <a14:m>
                  <m:oMath xmlns:m="http://schemas.openxmlformats.org/officeDocument/2006/math">
                    <m:r>
                      <a:rPr lang="en-US" sz="1200" i="1">
                        <a:effectLst/>
                        <a:latin typeface="Cambria Math" panose="02040503050406030204" pitchFamily="18" charset="0"/>
                        <a:ea typeface="Calibri" panose="020F0502020204030204" pitchFamily="34" charset="0"/>
                        <a:cs typeface="Arial" panose="020B0604020202020204" pitchFamily="34" charset="0"/>
                      </a:rPr>
                      <m:t>𝐸</m:t>
                    </m:r>
                  </m:oMath>
                </a14:m>
                <a:endParaRPr lang="en-IL" sz="1200" dirty="0">
                  <a:effectLst/>
                  <a:latin typeface="Bembo" panose="02020502050201020203" pitchFamily="18" charset="0"/>
                  <a:ea typeface="Calibri" panose="020F0502020204030204" pitchFamily="34" charset="0"/>
                  <a:cs typeface="Arial" panose="020B0604020202020204" pitchFamily="34" charset="0"/>
                </a:endParaRPr>
              </a:p>
              <a:p>
                <a:r>
                  <a:rPr lang="en-US" sz="1200" dirty="0">
                    <a:effectLst/>
                    <a:latin typeface="Bembo" panose="02020502050201020203" pitchFamily="18" charset="0"/>
                    <a:ea typeface="Times New Roman" panose="02020603050405020304" pitchFamily="18" charset="0"/>
                    <a:cs typeface="Arial" panose="020B0604020202020204" pitchFamily="34" charset="0"/>
                  </a:rPr>
                  <a:t>Choose a secret key </a:t>
                </a:r>
                <a14:m>
                  <m:oMath xmlns:m="http://schemas.openxmlformats.org/officeDocument/2006/math">
                    <m:r>
                      <a:rPr lang="en-US" sz="1200" i="1">
                        <a:effectLst/>
                        <a:latin typeface="Cambria Math" panose="02040503050406030204" pitchFamily="18" charset="0"/>
                        <a:ea typeface="Times New Roman" panose="02020603050405020304" pitchFamily="18" charset="0"/>
                        <a:cs typeface="Arial" panose="020B0604020202020204" pitchFamily="34" charset="0"/>
                      </a:rPr>
                      <m:t>𝑥</m:t>
                    </m:r>
                    <m:r>
                      <a:rPr lang="en-US" sz="1200" i="1">
                        <a:effectLst/>
                        <a:latin typeface="Cambria Math" panose="02040503050406030204" pitchFamily="18" charset="0"/>
                        <a:ea typeface="Times New Roman" panose="02020603050405020304" pitchFamily="18" charset="0"/>
                        <a:cs typeface="Arial" panose="020B0604020202020204" pitchFamily="34" charset="0"/>
                      </a:rPr>
                      <m:t>∈[1,</m:t>
                    </m:r>
                    <m:r>
                      <a:rPr lang="en-US" sz="1200" i="1">
                        <a:effectLst/>
                        <a:latin typeface="Cambria Math" panose="02040503050406030204" pitchFamily="18" charset="0"/>
                        <a:ea typeface="Times New Roman" panose="02020603050405020304" pitchFamily="18" charset="0"/>
                        <a:cs typeface="Arial" panose="020B0604020202020204" pitchFamily="34" charset="0"/>
                      </a:rPr>
                      <m:t>𝑁</m:t>
                    </m:r>
                    <m:r>
                      <a:rPr lang="en-US" sz="1200" i="1">
                        <a:effectLst/>
                        <a:latin typeface="Cambria Math" panose="02040503050406030204" pitchFamily="18" charset="0"/>
                        <a:ea typeface="Times New Roman" panose="02020603050405020304" pitchFamily="18" charset="0"/>
                        <a:cs typeface="Arial" panose="020B0604020202020204" pitchFamily="34" charset="0"/>
                      </a:rPr>
                      <m:t>−1]</m:t>
                    </m:r>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randomly and publish </a:t>
                </a:r>
                <a14:m>
                  <m:oMath xmlns:m="http://schemas.openxmlformats.org/officeDocument/2006/math">
                    <m:r>
                      <a:rPr lang="en-US" sz="1200" i="1">
                        <a:effectLst/>
                        <a:latin typeface="Cambria Math" panose="02040503050406030204" pitchFamily="18" charset="0"/>
                        <a:ea typeface="Times New Roman" panose="02020603050405020304" pitchFamily="18" charset="0"/>
                        <a:cs typeface="Arial" panose="020B0604020202020204" pitchFamily="34" charset="0"/>
                      </a:rPr>
                      <m:t>𝑌</m:t>
                    </m:r>
                    <m:r>
                      <a:rPr lang="en-US" sz="1200" i="1">
                        <a:effectLst/>
                        <a:latin typeface="Cambria Math" panose="02040503050406030204" pitchFamily="18" charset="0"/>
                        <a:ea typeface="Times New Roman" panose="02020603050405020304" pitchFamily="18" charset="0"/>
                        <a:cs typeface="Arial" panose="020B0604020202020204" pitchFamily="34" charset="0"/>
                      </a:rPr>
                      <m:t>=</m:t>
                    </m:r>
                    <m:r>
                      <a:rPr lang="en-US" sz="1200" i="1">
                        <a:effectLst/>
                        <a:latin typeface="Cambria Math" panose="02040503050406030204" pitchFamily="18" charset="0"/>
                        <a:ea typeface="Times New Roman" panose="02020603050405020304" pitchFamily="18" charset="0"/>
                        <a:cs typeface="Arial" panose="020B0604020202020204" pitchFamily="34" charset="0"/>
                      </a:rPr>
                      <m:t>𝑥𝐺</m:t>
                    </m:r>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as a public key</a:t>
                </a:r>
                <a:endParaRPr lang="en-IL" sz="1200" dirty="0">
                  <a:effectLst/>
                  <a:latin typeface="Bembo" panose="02020502050201020203" pitchFamily="18" charset="0"/>
                  <a:ea typeface="Calibri" panose="020F0502020204030204" pitchFamily="34" charset="0"/>
                  <a:cs typeface="Arial" panose="020B0604020202020204" pitchFamily="34" charset="0"/>
                </a:endParaRPr>
              </a:p>
              <a:p>
                <a:pPr rtl="0">
                  <a:spcAft>
                    <a:spcPts val="800"/>
                  </a:spcAft>
                </a:pPr>
                <a:r>
                  <a:rPr lang="en-US" sz="1200" b="1" u="sng" dirty="0">
                    <a:effectLst/>
                    <a:latin typeface="Bembo" panose="02020502050201020203" pitchFamily="18" charset="0"/>
                    <a:ea typeface="Calibri" panose="020F0502020204030204" pitchFamily="34" charset="0"/>
                    <a:cs typeface="Arial" panose="020B0604020202020204" pitchFamily="34" charset="0"/>
                  </a:rPr>
                  <a:t>Encryption:</a:t>
                </a:r>
                <a:endParaRPr lang="en-IL" sz="1200" dirty="0">
                  <a:effectLst/>
                  <a:latin typeface="Bembo" panose="02020502050201020203" pitchFamily="18" charset="0"/>
                  <a:ea typeface="Calibri" panose="020F0502020204030204" pitchFamily="34" charset="0"/>
                  <a:cs typeface="Arial" panose="020B0604020202020204" pitchFamily="34" charset="0"/>
                </a:endParaRPr>
              </a:p>
              <a:p>
                <a:pPr rtl="0">
                  <a:spcAft>
                    <a:spcPts val="800"/>
                  </a:spcAft>
                </a:pPr>
                <a:r>
                  <a:rPr lang="en-US" sz="1200" dirty="0">
                    <a:effectLst/>
                    <a:latin typeface="Bembo" panose="02020502050201020203" pitchFamily="18" charset="0"/>
                    <a:ea typeface="Calibri" panose="020F0502020204030204" pitchFamily="34" charset="0"/>
                    <a:cs typeface="Arial" panose="020B0604020202020204" pitchFamily="34" charset="0"/>
                  </a:rPr>
                  <a:t>Choose random </a:t>
                </a:r>
                <a14:m>
                  <m:oMath xmlns:m="http://schemas.openxmlformats.org/officeDocument/2006/math">
                    <m:r>
                      <a:rPr lang="en-US" sz="1200" i="1">
                        <a:effectLst/>
                        <a:latin typeface="Cambria Math" panose="02040503050406030204" pitchFamily="18" charset="0"/>
                        <a:ea typeface="Times New Roman" panose="02020603050405020304" pitchFamily="18" charset="0"/>
                        <a:cs typeface="Arial" panose="020B0604020202020204" pitchFamily="34" charset="0"/>
                      </a:rPr>
                      <m:t>𝑘</m:t>
                    </m:r>
                    <m:r>
                      <a:rPr lang="en-US" sz="1200" i="1">
                        <a:effectLst/>
                        <a:latin typeface="Cambria Math" panose="02040503050406030204" pitchFamily="18" charset="0"/>
                        <a:ea typeface="Times New Roman" panose="02020603050405020304" pitchFamily="18" charset="0"/>
                        <a:cs typeface="Arial" panose="020B0604020202020204" pitchFamily="34" charset="0"/>
                      </a:rPr>
                      <m:t>∈[1,</m:t>
                    </m:r>
                    <m:r>
                      <a:rPr lang="en-US" sz="1200" i="1">
                        <a:effectLst/>
                        <a:latin typeface="Cambria Math" panose="02040503050406030204" pitchFamily="18" charset="0"/>
                        <a:ea typeface="Times New Roman" panose="02020603050405020304" pitchFamily="18" charset="0"/>
                        <a:cs typeface="Arial" panose="020B0604020202020204" pitchFamily="34" charset="0"/>
                      </a:rPr>
                      <m:t>𝑁</m:t>
                    </m:r>
                    <m:r>
                      <a:rPr lang="en-US" sz="1200" i="1">
                        <a:effectLst/>
                        <a:latin typeface="Cambria Math" panose="02040503050406030204" pitchFamily="18" charset="0"/>
                        <a:ea typeface="Times New Roman" panose="02020603050405020304" pitchFamily="18" charset="0"/>
                        <a:cs typeface="Arial" panose="020B0604020202020204" pitchFamily="34" charset="0"/>
                      </a:rPr>
                      <m:t>−1]</m:t>
                    </m:r>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then calculate </a:t>
                </a:r>
                <a14:m>
                  <m:oMath xmlns:m="http://schemas.openxmlformats.org/officeDocument/2006/math">
                    <m:r>
                      <a:rPr lang="en-US" sz="1200" i="1">
                        <a:effectLst/>
                        <a:latin typeface="Cambria Math" panose="02040503050406030204" pitchFamily="18" charset="0"/>
                        <a:ea typeface="Times New Roman" panose="02020603050405020304" pitchFamily="18" charset="0"/>
                        <a:cs typeface="Arial" panose="020B0604020202020204" pitchFamily="34" charset="0"/>
                      </a:rPr>
                      <m:t>𝑘𝐺</m:t>
                    </m:r>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and </a:t>
                </a:r>
                <a14:m>
                  <m:oMath xmlns:m="http://schemas.openxmlformats.org/officeDocument/2006/math">
                    <m:r>
                      <a:rPr lang="en-US" sz="1200" i="1">
                        <a:effectLst/>
                        <a:latin typeface="Cambria Math" panose="02040503050406030204" pitchFamily="18" charset="0"/>
                        <a:ea typeface="Times New Roman" panose="02020603050405020304" pitchFamily="18" charset="0"/>
                        <a:cs typeface="Arial" panose="020B0604020202020204" pitchFamily="34" charset="0"/>
                      </a:rPr>
                      <m:t>𝑘𝑌</m:t>
                    </m:r>
                  </m:oMath>
                </a14:m>
                <a:r>
                  <a:rPr lang="en-US" sz="1200" dirty="0">
                    <a:effectLst/>
                    <a:latin typeface="Bembo" panose="02020502050201020203" pitchFamily="18" charset="0"/>
                    <a:ea typeface="Calibri" panose="020F0502020204030204" pitchFamily="34" charset="0"/>
                    <a:cs typeface="Arial" panose="020B0604020202020204" pitchFamily="34" charset="0"/>
                  </a:rPr>
                  <a:t> (</a:t>
                </a:r>
                <a:r>
                  <a:rPr lang="en-US" sz="1200" dirty="0" err="1">
                    <a:effectLst/>
                    <a:latin typeface="Bembo" panose="02020502050201020203" pitchFamily="18" charset="0"/>
                    <a:ea typeface="Calibri" panose="020F0502020204030204" pitchFamily="34" charset="0"/>
                    <a:cs typeface="Arial" panose="020B0604020202020204" pitchFamily="34" charset="0"/>
                  </a:rPr>
                  <a:t>kxG</a:t>
                </a:r>
                <a:r>
                  <a:rPr lang="en-US" sz="1200" dirty="0">
                    <a:effectLst/>
                    <a:latin typeface="Bembo" panose="02020502050201020203" pitchFamily="18" charset="0"/>
                    <a:ea typeface="Calibri" panose="020F0502020204030204" pitchFamily="34" charset="0"/>
                    <a:cs typeface="Arial" panose="020B0604020202020204" pitchFamily="34" charset="0"/>
                  </a:rPr>
                  <a:t>)</a:t>
                </a:r>
                <a:endParaRPr lang="en-IL" sz="1200" dirty="0">
                  <a:effectLst/>
                  <a:latin typeface="Bembo" panose="02020502050201020203" pitchFamily="18" charset="0"/>
                  <a:ea typeface="Calibri" panose="020F0502020204030204" pitchFamily="34" charset="0"/>
                  <a:cs typeface="Arial" panose="020B0604020202020204" pitchFamily="34" charset="0"/>
                </a:endParaRPr>
              </a:p>
              <a:p>
                <a:pPr>
                  <a:spcAft>
                    <a:spcPts val="800"/>
                  </a:spcAft>
                </a:pPr>
                <a:r>
                  <a:rPr lang="en-US" sz="1200" dirty="0">
                    <a:effectLst/>
                    <a:latin typeface="Bembo" panose="02020502050201020203" pitchFamily="18" charset="0"/>
                    <a:ea typeface="Times New Roman" panose="02020603050405020304" pitchFamily="18" charset="0"/>
                    <a:cs typeface="Arial" panose="020B0604020202020204" pitchFamily="34" charset="0"/>
                  </a:rPr>
                  <a:t>With </a:t>
                </a:r>
                <a14:m>
                  <m:oMath xmlns:m="http://schemas.openxmlformats.org/officeDocument/2006/math">
                    <m:sSub>
                      <m:sSub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sSubPr>
                      <m:e>
                        <m:r>
                          <a:rPr lang="en-US" sz="1200" i="1">
                            <a:effectLst/>
                            <a:latin typeface="Cambria Math" panose="02040503050406030204" pitchFamily="18" charset="0"/>
                            <a:ea typeface="Times New Roman" panose="02020603050405020304" pitchFamily="18" charset="0"/>
                            <a:cs typeface="Arial" panose="020B0604020202020204" pitchFamily="34" charset="0"/>
                          </a:rPr>
                          <m:t>𝑃</m:t>
                        </m:r>
                      </m:e>
                      <m:sub>
                        <m:r>
                          <a:rPr lang="en-US" sz="1200" i="1">
                            <a:effectLst/>
                            <a:latin typeface="Cambria Math" panose="02040503050406030204" pitchFamily="18" charset="0"/>
                            <a:ea typeface="Times New Roman" panose="02020603050405020304" pitchFamily="18" charset="0"/>
                            <a:cs typeface="Arial" panose="020B0604020202020204" pitchFamily="34" charset="0"/>
                          </a:rPr>
                          <m:t>𝑚</m:t>
                        </m:r>
                      </m:sub>
                    </m:sSub>
                    <m:r>
                      <a:rPr lang="en-US" sz="1200" i="1">
                        <a:effectLst/>
                        <a:latin typeface="Cambria Math" panose="02040503050406030204" pitchFamily="18" charset="0"/>
                        <a:ea typeface="Calibri" panose="020F0502020204030204" pitchFamily="34" charset="0"/>
                        <a:cs typeface="Arial" panose="020B0604020202020204" pitchFamily="34" charset="0"/>
                      </a:rPr>
                      <m:t>=</m:t>
                    </m:r>
                    <m:r>
                      <a:rPr lang="en-US" sz="1200" i="1">
                        <a:effectLst/>
                        <a:latin typeface="Cambria Math" panose="02040503050406030204" pitchFamily="18" charset="0"/>
                        <a:ea typeface="Calibri" panose="020F0502020204030204" pitchFamily="34" charset="0"/>
                        <a:cs typeface="Arial" panose="020B0604020202020204" pitchFamily="34" charset="0"/>
                      </a:rPr>
                      <m:t>𝑓</m:t>
                    </m:r>
                    <m:d>
                      <m:dPr>
                        <m:ctrlPr>
                          <a:rPr lang="en-IL" sz="1200" i="1">
                            <a:effectLst/>
                            <a:latin typeface="Cambria Math" panose="02040503050406030204" pitchFamily="18" charset="0"/>
                            <a:ea typeface="Calibri" panose="020F0502020204030204" pitchFamily="34" charset="0"/>
                            <a:cs typeface="Arial" panose="020B0604020202020204" pitchFamily="34" charset="0"/>
                          </a:rPr>
                        </m:ctrlPr>
                      </m:dPr>
                      <m:e>
                        <m:r>
                          <a:rPr lang="en-US" sz="1200" i="1">
                            <a:effectLst/>
                            <a:latin typeface="Cambria Math" panose="02040503050406030204" pitchFamily="18" charset="0"/>
                            <a:ea typeface="Calibri" panose="020F0502020204030204" pitchFamily="34" charset="0"/>
                            <a:cs typeface="Arial" panose="020B0604020202020204" pitchFamily="34" charset="0"/>
                          </a:rPr>
                          <m:t>𝑚</m:t>
                        </m:r>
                      </m:e>
                    </m:d>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 the cypher text is the tuple </a:t>
                </a:r>
                <a14:m>
                  <m:oMath xmlns:m="http://schemas.openxmlformats.org/officeDocument/2006/math">
                    <m:d>
                      <m:d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dPr>
                      <m:e>
                        <m:r>
                          <a:rPr lang="en-US" sz="1200" i="1">
                            <a:latin typeface="Cambria Math" panose="02040503050406030204" pitchFamily="18" charset="0"/>
                            <a:ea typeface="Times New Roman" panose="02020603050405020304" pitchFamily="18" charset="0"/>
                            <a:cs typeface="Arial" panose="020B0604020202020204" pitchFamily="34" charset="0"/>
                          </a:rPr>
                          <m:t>𝑘𝐺</m:t>
                        </m:r>
                        <m:r>
                          <a:rPr lang="en-US" sz="1200" i="1">
                            <a:effectLst/>
                            <a:latin typeface="Cambria Math" panose="02040503050406030204" pitchFamily="18" charset="0"/>
                            <a:ea typeface="Times New Roman" panose="02020603050405020304" pitchFamily="18" charset="0"/>
                            <a:cs typeface="Arial" panose="020B0604020202020204" pitchFamily="34" charset="0"/>
                          </a:rPr>
                          <m:t>,</m:t>
                        </m:r>
                        <m:r>
                          <a:rPr lang="en-US" sz="1200" i="1">
                            <a:latin typeface="Cambria Math" panose="02040503050406030204" pitchFamily="18" charset="0"/>
                            <a:ea typeface="Times New Roman" panose="02020603050405020304" pitchFamily="18" charset="0"/>
                            <a:cs typeface="Arial" panose="020B0604020202020204" pitchFamily="34" charset="0"/>
                          </a:rPr>
                          <m:t>𝑘𝑌</m:t>
                        </m:r>
                        <m:r>
                          <a:rPr lang="en-US" sz="1200" i="1">
                            <a:effectLst/>
                            <a:latin typeface="Cambria Math" panose="02040503050406030204" pitchFamily="18" charset="0"/>
                            <a:ea typeface="Times New Roman" panose="02020603050405020304" pitchFamily="18" charset="0"/>
                            <a:cs typeface="Arial" panose="020B0604020202020204" pitchFamily="34" charset="0"/>
                          </a:rPr>
                          <m:t>+</m:t>
                        </m:r>
                        <m:sSub>
                          <m:sSub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sSubPr>
                          <m:e>
                            <m:r>
                              <a:rPr lang="en-US" sz="1200" i="1">
                                <a:effectLst/>
                                <a:latin typeface="Cambria Math" panose="02040503050406030204" pitchFamily="18" charset="0"/>
                                <a:ea typeface="Times New Roman" panose="02020603050405020304" pitchFamily="18" charset="0"/>
                                <a:cs typeface="Arial" panose="020B0604020202020204" pitchFamily="34" charset="0"/>
                              </a:rPr>
                              <m:t>𝑃</m:t>
                            </m:r>
                          </m:e>
                          <m:sub>
                            <m:r>
                              <a:rPr lang="en-US" sz="1200" i="1">
                                <a:effectLst/>
                                <a:latin typeface="Cambria Math" panose="02040503050406030204" pitchFamily="18" charset="0"/>
                                <a:ea typeface="Times New Roman" panose="02020603050405020304" pitchFamily="18" charset="0"/>
                                <a:cs typeface="Arial" panose="020B0604020202020204" pitchFamily="34" charset="0"/>
                              </a:rPr>
                              <m:t>𝑚</m:t>
                            </m:r>
                          </m:sub>
                        </m:sSub>
                      </m:e>
                    </m:d>
                  </m:oMath>
                </a14:m>
                <a:endParaRPr lang="en-IL" sz="1200" dirty="0">
                  <a:effectLst/>
                  <a:latin typeface="Bembo" panose="02020502050201020203" pitchFamily="18" charset="0"/>
                  <a:ea typeface="Calibri" panose="020F0502020204030204" pitchFamily="34" charset="0"/>
                  <a:cs typeface="Arial" panose="020B0604020202020204" pitchFamily="34" charset="0"/>
                </a:endParaRPr>
              </a:p>
              <a:p>
                <a:pPr rtl="0">
                  <a:spcAft>
                    <a:spcPts val="800"/>
                  </a:spcAft>
                </a:pPr>
                <a:r>
                  <a:rPr lang="en-US" sz="1200" b="1" u="sng" dirty="0">
                    <a:effectLst/>
                    <a:latin typeface="Bembo" panose="02020502050201020203" pitchFamily="18" charset="0"/>
                    <a:ea typeface="Times New Roman" panose="02020603050405020304" pitchFamily="18" charset="0"/>
                    <a:cs typeface="Arial" panose="020B0604020202020204" pitchFamily="34" charset="0"/>
                  </a:rPr>
                  <a:t>Decryption:</a:t>
                </a:r>
                <a:endParaRPr lang="en-IL" sz="1200" dirty="0">
                  <a:effectLst/>
                  <a:latin typeface="Bembo" panose="02020502050201020203" pitchFamily="18" charset="0"/>
                  <a:ea typeface="Calibri" panose="020F0502020204030204" pitchFamily="34" charset="0"/>
                  <a:cs typeface="Arial" panose="020B0604020202020204" pitchFamily="34" charset="0"/>
                </a:endParaRPr>
              </a:p>
              <a:p>
                <a:pPr>
                  <a:spcAft>
                    <a:spcPts val="800"/>
                  </a:spcAft>
                </a:pPr>
                <a:r>
                  <a:rPr lang="en-US" sz="1200" dirty="0">
                    <a:effectLst/>
                    <a:latin typeface="Bembo" panose="02020502050201020203" pitchFamily="18" charset="0"/>
                    <a:ea typeface="Times New Roman" panose="02020603050405020304" pitchFamily="18" charset="0"/>
                    <a:cs typeface="Arial" panose="020B0604020202020204" pitchFamily="34" charset="0"/>
                  </a:rPr>
                  <a:t>From a cypher text </a:t>
                </a:r>
                <a14:m>
                  <m:oMath xmlns:m="http://schemas.openxmlformats.org/officeDocument/2006/math">
                    <m:d>
                      <m:dPr>
                        <m:ctrlPr>
                          <a:rPr lang="en-IL" sz="1200" i="1">
                            <a:latin typeface="Cambria Math" panose="02040503050406030204" pitchFamily="18" charset="0"/>
                            <a:ea typeface="Times New Roman" panose="02020603050405020304" pitchFamily="18" charset="0"/>
                            <a:cs typeface="Arial" panose="020B0604020202020204" pitchFamily="34" charset="0"/>
                          </a:rPr>
                        </m:ctrlPr>
                      </m:dPr>
                      <m:e>
                        <m:r>
                          <a:rPr lang="en-US" sz="1200" i="1">
                            <a:latin typeface="Cambria Math" panose="02040503050406030204" pitchFamily="18" charset="0"/>
                            <a:ea typeface="Times New Roman" panose="02020603050405020304" pitchFamily="18" charset="0"/>
                            <a:cs typeface="Arial" panose="020B0604020202020204" pitchFamily="34" charset="0"/>
                          </a:rPr>
                          <m:t>𝑘𝐺</m:t>
                        </m:r>
                        <m:r>
                          <a:rPr lang="en-US" sz="1200" i="1">
                            <a:latin typeface="Cambria Math" panose="02040503050406030204" pitchFamily="18" charset="0"/>
                            <a:ea typeface="Times New Roman" panose="02020603050405020304" pitchFamily="18" charset="0"/>
                            <a:cs typeface="Arial" panose="020B0604020202020204" pitchFamily="34" charset="0"/>
                          </a:rPr>
                          <m:t>,</m:t>
                        </m:r>
                        <m:r>
                          <a:rPr lang="en-US" sz="1200" i="1">
                            <a:latin typeface="Cambria Math" panose="02040503050406030204" pitchFamily="18" charset="0"/>
                            <a:ea typeface="Times New Roman" panose="02020603050405020304" pitchFamily="18" charset="0"/>
                            <a:cs typeface="Arial" panose="020B0604020202020204" pitchFamily="34" charset="0"/>
                          </a:rPr>
                          <m:t>𝑘𝑌</m:t>
                        </m:r>
                        <m:r>
                          <a:rPr lang="en-US" sz="1200" i="1">
                            <a:latin typeface="Cambria Math" panose="02040503050406030204" pitchFamily="18" charset="0"/>
                            <a:ea typeface="Times New Roman" panose="02020603050405020304" pitchFamily="18" charset="0"/>
                            <a:cs typeface="Arial" panose="020B0604020202020204" pitchFamily="34" charset="0"/>
                          </a:rPr>
                          <m:t>+</m:t>
                        </m:r>
                        <m:sSub>
                          <m:sSubPr>
                            <m:ctrlPr>
                              <a:rPr lang="en-IL" sz="1200" i="1">
                                <a:latin typeface="Cambria Math" panose="02040503050406030204" pitchFamily="18" charset="0"/>
                                <a:ea typeface="Times New Roman" panose="02020603050405020304" pitchFamily="18" charset="0"/>
                                <a:cs typeface="Arial" panose="020B0604020202020204" pitchFamily="34" charset="0"/>
                              </a:rPr>
                            </m:ctrlPr>
                          </m:sSubPr>
                          <m:e>
                            <m:r>
                              <a:rPr lang="en-US" sz="1200" i="1">
                                <a:latin typeface="Cambria Math" panose="02040503050406030204" pitchFamily="18" charset="0"/>
                                <a:ea typeface="Times New Roman" panose="02020603050405020304" pitchFamily="18" charset="0"/>
                                <a:cs typeface="Arial" panose="020B0604020202020204" pitchFamily="34" charset="0"/>
                              </a:rPr>
                              <m:t>𝑃</m:t>
                            </m:r>
                          </m:e>
                          <m:sub>
                            <m:r>
                              <a:rPr lang="en-US" sz="1200" i="1">
                                <a:latin typeface="Cambria Math" panose="02040503050406030204" pitchFamily="18" charset="0"/>
                                <a:ea typeface="Times New Roman" panose="02020603050405020304" pitchFamily="18" charset="0"/>
                                <a:cs typeface="Arial" panose="020B0604020202020204" pitchFamily="34" charset="0"/>
                              </a:rPr>
                              <m:t>𝑚</m:t>
                            </m:r>
                          </m:sub>
                        </m:sSub>
                      </m:e>
                    </m:d>
                    <m:r>
                      <a:rPr lang="en-US" sz="1200" i="1">
                        <a:latin typeface="Cambria Math" panose="02040503050406030204" pitchFamily="18" charset="0"/>
                        <a:ea typeface="Times New Roman" panose="02020603050405020304" pitchFamily="18" charset="0"/>
                        <a:cs typeface="Arial" panose="020B0604020202020204" pitchFamily="34" charset="0"/>
                      </a:rPr>
                      <m:t> </m:t>
                    </m:r>
                  </m:oMath>
                </a14:m>
                <a:r>
                  <a:rPr lang="en-US" sz="1200" dirty="0">
                    <a:effectLst/>
                    <a:latin typeface="Bembo" panose="02020502050201020203" pitchFamily="18" charset="0"/>
                    <a:ea typeface="Times New Roman" panose="02020603050405020304" pitchFamily="18" charset="0"/>
                    <a:cs typeface="Arial" panose="020B0604020202020204" pitchFamily="34" charset="0"/>
                  </a:rPr>
                  <a:t>calculate </a:t>
                </a:r>
                <a14:m>
                  <m:oMath xmlns:m="http://schemas.openxmlformats.org/officeDocument/2006/math">
                    <m:r>
                      <a:rPr lang="en-US" sz="1200" i="1">
                        <a:effectLst/>
                        <a:latin typeface="Cambria Math" panose="02040503050406030204" pitchFamily="18" charset="0"/>
                        <a:ea typeface="Times New Roman" panose="02020603050405020304" pitchFamily="18" charset="0"/>
                        <a:cs typeface="Arial" panose="020B0604020202020204" pitchFamily="34" charset="0"/>
                      </a:rPr>
                      <m:t>𝑥</m:t>
                    </m:r>
                    <m:r>
                      <a:rPr lang="en-US" sz="1200" b="0" i="1">
                        <a:effectLst/>
                        <a:latin typeface="Cambria Math" panose="02040503050406030204" pitchFamily="18" charset="0"/>
                        <a:ea typeface="Times New Roman" panose="02020603050405020304" pitchFamily="18" charset="0"/>
                        <a:cs typeface="Arial" panose="020B0604020202020204" pitchFamily="34" charset="0"/>
                      </a:rPr>
                      <m:t>𝑘𝐺</m:t>
                    </m:r>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and retrieve the point </a:t>
                </a:r>
                <a14:m>
                  <m:oMath xmlns:m="http://schemas.openxmlformats.org/officeDocument/2006/math">
                    <m:sSub>
                      <m:sSub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sSubPr>
                      <m:e>
                        <m:r>
                          <a:rPr lang="en-US" sz="1200" i="1">
                            <a:effectLst/>
                            <a:latin typeface="Cambria Math" panose="02040503050406030204" pitchFamily="18" charset="0"/>
                            <a:ea typeface="Times New Roman" panose="02020603050405020304" pitchFamily="18" charset="0"/>
                            <a:cs typeface="Arial" panose="020B0604020202020204" pitchFamily="34" charset="0"/>
                          </a:rPr>
                          <m:t>𝑃</m:t>
                        </m:r>
                      </m:e>
                      <m:sub>
                        <m:r>
                          <a:rPr lang="en-US" sz="1200" i="1">
                            <a:effectLst/>
                            <a:latin typeface="Cambria Math" panose="02040503050406030204" pitchFamily="18" charset="0"/>
                            <a:ea typeface="Times New Roman" panose="02020603050405020304" pitchFamily="18" charset="0"/>
                            <a:cs typeface="Arial" panose="020B0604020202020204" pitchFamily="34" charset="0"/>
                          </a:rPr>
                          <m:t>𝑚</m:t>
                        </m:r>
                      </m:sub>
                    </m:sSub>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with </a:t>
                </a:r>
                <a:endParaRPr lang="en-IL" sz="1200" dirty="0">
                  <a:effectLst/>
                  <a:latin typeface="Bembo" panose="02020502050201020203" pitchFamily="18" charset="0"/>
                  <a:ea typeface="Calibri" panose="020F0502020204030204" pitchFamily="34" charset="0"/>
                  <a:cs typeface="Arial" panose="020B0604020202020204" pitchFamily="34" charset="0"/>
                </a:endParaRPr>
              </a:p>
              <a:p>
                <a:pPr rtl="0">
                  <a:spcAft>
                    <a:spcPts val="800"/>
                  </a:spcAft>
                </a:pPr>
                <a14:m>
                  <m:oMath xmlns:m="http://schemas.openxmlformats.org/officeDocument/2006/math">
                    <m:sSub>
                      <m:sSub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sSubPr>
                      <m:e>
                        <m:r>
                          <a:rPr lang="en-US" sz="1200" i="1">
                            <a:effectLst/>
                            <a:latin typeface="Cambria Math" panose="02040503050406030204" pitchFamily="18" charset="0"/>
                            <a:ea typeface="Times New Roman" panose="02020603050405020304" pitchFamily="18" charset="0"/>
                            <a:cs typeface="Arial" panose="020B0604020202020204" pitchFamily="34" charset="0"/>
                          </a:rPr>
                          <m:t>𝑃</m:t>
                        </m:r>
                      </m:e>
                      <m:sub>
                        <m:r>
                          <a:rPr lang="en-US" sz="1200" i="1">
                            <a:effectLst/>
                            <a:latin typeface="Cambria Math" panose="02040503050406030204" pitchFamily="18" charset="0"/>
                            <a:ea typeface="Times New Roman" panose="02020603050405020304" pitchFamily="18" charset="0"/>
                            <a:cs typeface="Arial" panose="020B0604020202020204" pitchFamily="34" charset="0"/>
                          </a:rPr>
                          <m:t>𝑚</m:t>
                        </m:r>
                      </m:sub>
                    </m:sSub>
                    <m:r>
                      <a:rPr lang="en-US" sz="1200" i="1">
                        <a:effectLst/>
                        <a:latin typeface="Cambria Math" panose="02040503050406030204" pitchFamily="18" charset="0"/>
                        <a:ea typeface="Times New Roman" panose="02020603050405020304" pitchFamily="18" charset="0"/>
                        <a:cs typeface="Arial" panose="020B0604020202020204" pitchFamily="34" charset="0"/>
                      </a:rPr>
                      <m:t>=</m:t>
                    </m:r>
                    <m:d>
                      <m:d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dPr>
                      <m:e>
                        <m:r>
                          <a:rPr lang="en-US" sz="1200" i="1">
                            <a:effectLst/>
                            <a:latin typeface="Cambria Math" panose="02040503050406030204" pitchFamily="18" charset="0"/>
                            <a:ea typeface="Times New Roman" panose="02020603050405020304" pitchFamily="18" charset="0"/>
                            <a:cs typeface="Arial" panose="020B0604020202020204" pitchFamily="34" charset="0"/>
                          </a:rPr>
                          <m:t>𝑘</m:t>
                        </m:r>
                        <m:d>
                          <m:d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dPr>
                          <m:e>
                            <m:r>
                              <a:rPr lang="en-US" sz="1200" i="1">
                                <a:effectLst/>
                                <a:latin typeface="Cambria Math" panose="02040503050406030204" pitchFamily="18" charset="0"/>
                                <a:ea typeface="Times New Roman" panose="02020603050405020304" pitchFamily="18" charset="0"/>
                                <a:cs typeface="Arial" panose="020B0604020202020204" pitchFamily="34" charset="0"/>
                              </a:rPr>
                              <m:t>𝑥𝐺</m:t>
                            </m:r>
                          </m:e>
                        </m:d>
                        <m:r>
                          <a:rPr lang="en-US" sz="1200" i="1">
                            <a:effectLst/>
                            <a:latin typeface="Cambria Math" panose="02040503050406030204" pitchFamily="18" charset="0"/>
                            <a:ea typeface="Times New Roman" panose="02020603050405020304" pitchFamily="18" charset="0"/>
                            <a:cs typeface="Arial" panose="020B0604020202020204" pitchFamily="34" charset="0"/>
                          </a:rPr>
                          <m:t>+</m:t>
                        </m:r>
                        <m:sSub>
                          <m:sSub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sSubPr>
                          <m:e>
                            <m:r>
                              <a:rPr lang="en-US" sz="1200" i="1">
                                <a:effectLst/>
                                <a:latin typeface="Cambria Math" panose="02040503050406030204" pitchFamily="18" charset="0"/>
                                <a:ea typeface="Times New Roman" panose="02020603050405020304" pitchFamily="18" charset="0"/>
                                <a:cs typeface="Arial" panose="020B0604020202020204" pitchFamily="34" charset="0"/>
                              </a:rPr>
                              <m:t>𝑃</m:t>
                            </m:r>
                          </m:e>
                          <m:sub>
                            <m:r>
                              <a:rPr lang="en-US" sz="1200" i="1">
                                <a:effectLst/>
                                <a:latin typeface="Cambria Math" panose="02040503050406030204" pitchFamily="18" charset="0"/>
                                <a:ea typeface="Times New Roman" panose="02020603050405020304" pitchFamily="18" charset="0"/>
                                <a:cs typeface="Arial" panose="020B0604020202020204" pitchFamily="34" charset="0"/>
                              </a:rPr>
                              <m:t>𝑚</m:t>
                            </m:r>
                          </m:sub>
                        </m:sSub>
                      </m:e>
                    </m:d>
                    <m:r>
                      <a:rPr lang="en-US" sz="1200" i="1">
                        <a:effectLst/>
                        <a:latin typeface="Cambria Math" panose="02040503050406030204" pitchFamily="18" charset="0"/>
                        <a:ea typeface="Times New Roman" panose="02020603050405020304" pitchFamily="18" charset="0"/>
                        <a:cs typeface="Arial" panose="020B0604020202020204" pitchFamily="34" charset="0"/>
                      </a:rPr>
                      <m:t>−</m:t>
                    </m:r>
                    <m:d>
                      <m:d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dPr>
                      <m:e>
                        <m:r>
                          <a:rPr lang="en-US" sz="1200" i="1">
                            <a:effectLst/>
                            <a:latin typeface="Cambria Math" panose="02040503050406030204" pitchFamily="18" charset="0"/>
                            <a:ea typeface="Times New Roman" panose="02020603050405020304" pitchFamily="18" charset="0"/>
                            <a:cs typeface="Arial" panose="020B0604020202020204" pitchFamily="34" charset="0"/>
                          </a:rPr>
                          <m:t>𝑥</m:t>
                        </m:r>
                        <m:d>
                          <m:d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dPr>
                          <m:e>
                            <m:r>
                              <a:rPr lang="en-US" sz="1200" i="1">
                                <a:effectLst/>
                                <a:latin typeface="Cambria Math" panose="02040503050406030204" pitchFamily="18" charset="0"/>
                                <a:ea typeface="Times New Roman" panose="02020603050405020304" pitchFamily="18" charset="0"/>
                                <a:cs typeface="Arial" panose="020B0604020202020204" pitchFamily="34" charset="0"/>
                              </a:rPr>
                              <m:t>𝑘𝐺</m:t>
                            </m:r>
                          </m:e>
                        </m:d>
                      </m:e>
                    </m:d>
                  </m:oMath>
                </a14:m>
                <a:endParaRPr lang="en-IL" sz="1200" dirty="0">
                  <a:effectLst/>
                  <a:latin typeface="Bembo" panose="02020502050201020203" pitchFamily="18" charset="0"/>
                  <a:ea typeface="Calibri" panose="020F0502020204030204" pitchFamily="34" charset="0"/>
                  <a:cs typeface="Arial" panose="020B0604020202020204" pitchFamily="34" charset="0"/>
                </a:endParaRPr>
              </a:p>
              <a:p>
                <a:pPr rtl="0">
                  <a:spcAft>
                    <a:spcPts val="800"/>
                  </a:spcAft>
                </a:pPr>
                <a:r>
                  <a:rPr lang="en-US" sz="1200" dirty="0">
                    <a:effectLst/>
                    <a:latin typeface="Bembo" panose="02020502050201020203" pitchFamily="18" charset="0"/>
                    <a:ea typeface="Times New Roman" panose="02020603050405020304" pitchFamily="18" charset="0"/>
                    <a:cs typeface="Arial" panose="020B0604020202020204" pitchFamily="34" charset="0"/>
                  </a:rPr>
                  <a:t>Calculate the message </a:t>
                </a:r>
                <a14:m>
                  <m:oMath xmlns:m="http://schemas.openxmlformats.org/officeDocument/2006/math">
                    <m:r>
                      <a:rPr lang="en-US" sz="1200" i="1">
                        <a:effectLst/>
                        <a:latin typeface="Cambria Math" panose="02040503050406030204" pitchFamily="18" charset="0"/>
                        <a:ea typeface="Times New Roman" panose="02020603050405020304" pitchFamily="18" charset="0"/>
                        <a:cs typeface="Arial" panose="020B0604020202020204" pitchFamily="34" charset="0"/>
                      </a:rPr>
                      <m:t>𝑚</m:t>
                    </m:r>
                  </m:oMath>
                </a14:m>
                <a:r>
                  <a:rPr lang="en-US" sz="1200" dirty="0">
                    <a:effectLst/>
                    <a:latin typeface="Bembo" panose="02020502050201020203" pitchFamily="18" charset="0"/>
                    <a:ea typeface="Times New Roman" panose="02020603050405020304" pitchFamily="18" charset="0"/>
                    <a:cs typeface="Arial" panose="020B0604020202020204" pitchFamily="34" charset="0"/>
                  </a:rPr>
                  <a:t> with </a:t>
                </a:r>
                <a14:m>
                  <m:oMath xmlns:m="http://schemas.openxmlformats.org/officeDocument/2006/math">
                    <m:sSup>
                      <m:sSup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sSupPr>
                      <m:e>
                        <m:r>
                          <a:rPr lang="en-US" sz="1200" i="1">
                            <a:effectLst/>
                            <a:latin typeface="Cambria Math" panose="02040503050406030204" pitchFamily="18" charset="0"/>
                            <a:ea typeface="Times New Roman" panose="02020603050405020304" pitchFamily="18" charset="0"/>
                            <a:cs typeface="Arial" panose="020B0604020202020204" pitchFamily="34" charset="0"/>
                          </a:rPr>
                          <m:t>𝑓</m:t>
                        </m:r>
                      </m:e>
                      <m:sup>
                        <m:r>
                          <a:rPr lang="en-US" sz="1200" i="1">
                            <a:effectLst/>
                            <a:latin typeface="Cambria Math" panose="02040503050406030204" pitchFamily="18" charset="0"/>
                            <a:ea typeface="Times New Roman" panose="02020603050405020304" pitchFamily="18" charset="0"/>
                            <a:cs typeface="Arial" panose="020B0604020202020204" pitchFamily="34" charset="0"/>
                          </a:rPr>
                          <m:t>−1</m:t>
                        </m:r>
                      </m:sup>
                    </m:sSup>
                    <m:r>
                      <a:rPr lang="en-US" sz="1200" i="1">
                        <a:effectLst/>
                        <a:latin typeface="Cambria Math" panose="02040503050406030204" pitchFamily="18" charset="0"/>
                        <a:ea typeface="Times New Roman" panose="02020603050405020304" pitchFamily="18" charset="0"/>
                        <a:cs typeface="Arial" panose="020B0604020202020204" pitchFamily="34" charset="0"/>
                      </a:rPr>
                      <m:t>(</m:t>
                    </m:r>
                    <m:sSub>
                      <m:sSubPr>
                        <m:ctrlPr>
                          <a:rPr lang="en-IL" sz="1200" i="1">
                            <a:effectLst/>
                            <a:latin typeface="Cambria Math" panose="02040503050406030204" pitchFamily="18" charset="0"/>
                            <a:ea typeface="Times New Roman" panose="02020603050405020304" pitchFamily="18" charset="0"/>
                            <a:cs typeface="Arial" panose="020B0604020202020204" pitchFamily="34" charset="0"/>
                          </a:rPr>
                        </m:ctrlPr>
                      </m:sSubPr>
                      <m:e>
                        <m:r>
                          <a:rPr lang="en-US" sz="1200" i="1">
                            <a:effectLst/>
                            <a:latin typeface="Cambria Math" panose="02040503050406030204" pitchFamily="18" charset="0"/>
                            <a:ea typeface="Times New Roman" panose="02020603050405020304" pitchFamily="18" charset="0"/>
                            <a:cs typeface="Arial" panose="020B0604020202020204" pitchFamily="34" charset="0"/>
                          </a:rPr>
                          <m:t>𝑃</m:t>
                        </m:r>
                      </m:e>
                      <m:sub>
                        <m:r>
                          <a:rPr lang="en-US" sz="1200" i="1">
                            <a:effectLst/>
                            <a:latin typeface="Cambria Math" panose="02040503050406030204" pitchFamily="18" charset="0"/>
                            <a:ea typeface="Times New Roman" panose="02020603050405020304" pitchFamily="18" charset="0"/>
                            <a:cs typeface="Arial" panose="020B0604020202020204" pitchFamily="34" charset="0"/>
                          </a:rPr>
                          <m:t>𝑚</m:t>
                        </m:r>
                      </m:sub>
                    </m:sSub>
                    <m:r>
                      <a:rPr lang="en-US" sz="1200" i="1">
                        <a:effectLst/>
                        <a:latin typeface="Cambria Math" panose="02040503050406030204" pitchFamily="18" charset="0"/>
                        <a:ea typeface="Times New Roman" panose="02020603050405020304" pitchFamily="18" charset="0"/>
                        <a:cs typeface="Arial" panose="020B0604020202020204" pitchFamily="34" charset="0"/>
                      </a:rPr>
                      <m:t>)</m:t>
                    </m:r>
                  </m:oMath>
                </a14:m>
                <a:endParaRPr lang="en-IL" sz="1200" dirty="0">
                  <a:effectLst/>
                  <a:latin typeface="Bembo" panose="02020502050201020203" pitchFamily="18" charset="0"/>
                  <a:ea typeface="Calibri" panose="020F0502020204030204" pitchFamily="34" charset="0"/>
                  <a:cs typeface="Arial" panose="020B0604020202020204" pitchFamily="34" charset="0"/>
                </a:endParaRPr>
              </a:p>
              <a:p>
                <a:endParaRPr lang="en-IL" sz="1200" dirty="0">
                  <a:latin typeface="Bembo" panose="02020502050201020203" pitchFamily="18" charset="0"/>
                </a:endParaRPr>
              </a:p>
            </p:txBody>
          </p:sp>
        </mc:Choice>
        <mc:Fallback xmlns="">
          <p:sp>
            <p:nvSpPr>
              <p:cNvPr id="3" name="Content Placeholder 2">
                <a:extLst>
                  <a:ext uri="{FF2B5EF4-FFF2-40B4-BE49-F238E27FC236}">
                    <a16:creationId xmlns:a16="http://schemas.microsoft.com/office/drawing/2014/main" id="{0CCE662F-5019-4A41-BE67-ED5B6762AF3D}"/>
                  </a:ext>
                </a:extLst>
              </p:cNvPr>
              <p:cNvSpPr>
                <a:spLocks noGrp="1" noRot="1" noChangeAspect="1" noMove="1" noResize="1" noEditPoints="1" noAdjustHandles="1" noChangeArrowheads="1" noChangeShapeType="1" noTextEdit="1"/>
              </p:cNvSpPr>
              <p:nvPr>
                <p:ph idx="1"/>
              </p:nvPr>
            </p:nvSpPr>
            <p:spPr>
              <a:xfrm>
                <a:off x="248505" y="2589777"/>
                <a:ext cx="5343641" cy="4109603"/>
              </a:xfrm>
              <a:blipFill>
                <a:blip r:embed="rId2"/>
                <a:stretch>
                  <a:fillRect t="-593"/>
                </a:stretch>
              </a:blipFill>
            </p:spPr>
            <p:txBody>
              <a:bodyPr/>
              <a:lstStyle/>
              <a:p>
                <a:r>
                  <a:rPr lang="en-IL">
                    <a:noFill/>
                  </a:rPr>
                  <a:t> </a:t>
                </a:r>
              </a:p>
            </p:txBody>
          </p:sp>
        </mc:Fallback>
      </mc:AlternateContent>
      <p:sp>
        <p:nvSpPr>
          <p:cNvPr id="84" name="Rectangle 83">
            <a:extLst>
              <a:ext uri="{FF2B5EF4-FFF2-40B4-BE49-F238E27FC236}">
                <a16:creationId xmlns:a16="http://schemas.microsoft.com/office/drawing/2014/main" id="{6988DF46-BB01-4433-86D4-321BC88CE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24167" y="476600"/>
            <a:ext cx="5888959" cy="590634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1116AC8-C325-41EC-ABC9-25042E0F15F4}"/>
              </a:ext>
            </a:extLst>
          </p:cNvPr>
          <p:cNvPicPr>
            <a:picLocks noChangeAspect="1"/>
          </p:cNvPicPr>
          <p:nvPr/>
        </p:nvPicPr>
        <p:blipFill>
          <a:blip r:embed="rId3"/>
          <a:stretch>
            <a:fillRect/>
          </a:stretch>
        </p:blipFill>
        <p:spPr>
          <a:xfrm>
            <a:off x="6351125" y="493987"/>
            <a:ext cx="4828946" cy="5888959"/>
          </a:xfrm>
          <a:prstGeom prst="rect">
            <a:avLst/>
          </a:prstGeom>
        </p:spPr>
      </p:pic>
    </p:spTree>
    <p:extLst>
      <p:ext uri="{BB962C8B-B14F-4D97-AF65-F5344CB8AC3E}">
        <p14:creationId xmlns:p14="http://schemas.microsoft.com/office/powerpoint/2010/main" val="1833144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0" name="Rectangle 79">
            <a:extLst>
              <a:ext uri="{FF2B5EF4-FFF2-40B4-BE49-F238E27FC236}">
                <a16:creationId xmlns:a16="http://schemas.microsoft.com/office/drawing/2014/main" id="{A80A97F9-87C9-4710-B480-406EA55C9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82" name="Rectangle 81">
            <a:extLst>
              <a:ext uri="{FF2B5EF4-FFF2-40B4-BE49-F238E27FC236}">
                <a16:creationId xmlns:a16="http://schemas.microsoft.com/office/drawing/2014/main" id="{6D6F0AC2-F229-46DE-A0A2-5CB386CE90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0"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a:extLst>
              <a:ext uri="{FF2B5EF4-FFF2-40B4-BE49-F238E27FC236}">
                <a16:creationId xmlns:a16="http://schemas.microsoft.com/office/drawing/2014/main" id="{76E2B607-FFCF-4900-89A9-8535D3D82921}"/>
              </a:ext>
            </a:extLst>
          </p:cNvPr>
          <p:cNvSpPr>
            <a:spLocks noGrp="1"/>
          </p:cNvSpPr>
          <p:nvPr>
            <p:ph type="title"/>
          </p:nvPr>
        </p:nvSpPr>
        <p:spPr>
          <a:xfrm>
            <a:off x="777240" y="777240"/>
            <a:ext cx="4114800" cy="1812537"/>
          </a:xfrm>
        </p:spPr>
        <p:txBody>
          <a:bodyPr anchor="b">
            <a:normAutofit/>
          </a:bodyPr>
          <a:lstStyle/>
          <a:p>
            <a:r>
              <a:rPr lang="en-US" sz="4400" dirty="0">
                <a:latin typeface="Bembo" panose="02020502050201020203" pitchFamily="18" charset="0"/>
              </a:rPr>
              <a:t>EC EL-Gamal</a:t>
            </a:r>
            <a:br>
              <a:rPr lang="en-US" sz="4400" dirty="0">
                <a:latin typeface="Bembo" panose="02020502050201020203" pitchFamily="18" charset="0"/>
              </a:rPr>
            </a:br>
            <a:r>
              <a:rPr lang="en-US" sz="4400">
                <a:latin typeface="Bembo" panose="02020502050201020203" pitchFamily="18" charset="0"/>
              </a:rPr>
              <a:t>Signature</a:t>
            </a:r>
            <a:endParaRPr lang="en-IL" sz="4400">
              <a:latin typeface="Bembo" panose="02020502050201020203" pitchFamily="18" charset="0"/>
            </a:endParaRPr>
          </a:p>
        </p:txBody>
      </p:sp>
      <p:sp>
        <p:nvSpPr>
          <p:cNvPr id="3" name="Content Placeholder 2">
            <a:extLst>
              <a:ext uri="{FF2B5EF4-FFF2-40B4-BE49-F238E27FC236}">
                <a16:creationId xmlns:a16="http://schemas.microsoft.com/office/drawing/2014/main" id="{0CCE662F-5019-4A41-BE67-ED5B6762AF3D}"/>
              </a:ext>
            </a:extLst>
          </p:cNvPr>
          <p:cNvSpPr>
            <a:spLocks noGrp="1"/>
          </p:cNvSpPr>
          <p:nvPr>
            <p:ph idx="1"/>
          </p:nvPr>
        </p:nvSpPr>
        <p:spPr>
          <a:xfrm>
            <a:off x="168713" y="2768081"/>
            <a:ext cx="5158731" cy="3390220"/>
          </a:xfrm>
        </p:spPr>
        <p:txBody>
          <a:bodyPr anchor="t">
            <a:normAutofit/>
          </a:bodyPr>
          <a:lstStyle/>
          <a:p>
            <a:r>
              <a:rPr lang="en-US" dirty="0">
                <a:latin typeface="Bembo" panose="02020502050201020203" pitchFamily="18" charset="0"/>
              </a:rPr>
              <a:t>Using sha256 hash function.</a:t>
            </a:r>
          </a:p>
          <a:p>
            <a:r>
              <a:rPr lang="en-US" sz="2000" dirty="0">
                <a:effectLst/>
                <a:latin typeface="Bembo" panose="02020502050201020203" pitchFamily="18" charset="0"/>
                <a:ea typeface="Calibri" panose="020F0502020204030204" pitchFamily="34" charset="0"/>
              </a:rPr>
              <a:t>Elliptic curve Secp256k1</a:t>
            </a:r>
            <a:endParaRPr lang="en-US" dirty="0">
              <a:latin typeface="Bembo" panose="02020502050201020203"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S</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igning only the original message is enough because, in a case where the encrypted key for AES is corrupted, the encrypted message will be decrypted wrong, therefore, the signature verification will fail, and the final message will be considered as invalid.</a:t>
            </a:r>
            <a:endParaRPr lang="en-IL" sz="2000" dirty="0">
              <a:effectLst/>
              <a:latin typeface="Times New Roman" panose="02020603050405020304" pitchFamily="18" charset="0"/>
              <a:ea typeface="Times New Roman" panose="02020603050405020304" pitchFamily="18" charset="0"/>
            </a:endParaRPr>
          </a:p>
          <a:p>
            <a:endParaRPr lang="en-IL" dirty="0">
              <a:latin typeface="Bembo" panose="02020502050201020203" pitchFamily="18" charset="0"/>
            </a:endParaRPr>
          </a:p>
        </p:txBody>
      </p:sp>
      <p:sp>
        <p:nvSpPr>
          <p:cNvPr id="84" name="Rectangle 83">
            <a:extLst>
              <a:ext uri="{FF2B5EF4-FFF2-40B4-BE49-F238E27FC236}">
                <a16:creationId xmlns:a16="http://schemas.microsoft.com/office/drawing/2014/main" id="{B561DE1A-F39F-46D4-BA9A-9DAB77A486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32199" y="0"/>
            <a:ext cx="6859801" cy="3429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4288284-F885-438E-B0BA-EEFE17FCDC18}"/>
              </a:ext>
            </a:extLst>
          </p:cNvPr>
          <p:cNvPicPr>
            <a:picLocks noChangeAspect="1"/>
          </p:cNvPicPr>
          <p:nvPr/>
        </p:nvPicPr>
        <p:blipFill>
          <a:blip r:embed="rId2"/>
          <a:stretch>
            <a:fillRect/>
          </a:stretch>
        </p:blipFill>
        <p:spPr>
          <a:xfrm>
            <a:off x="5776545" y="288899"/>
            <a:ext cx="5971105" cy="2851203"/>
          </a:xfrm>
          <a:prstGeom prst="rect">
            <a:avLst/>
          </a:prstGeom>
        </p:spPr>
      </p:pic>
      <p:sp>
        <p:nvSpPr>
          <p:cNvPr id="86" name="Rectangle 85">
            <a:extLst>
              <a:ext uri="{FF2B5EF4-FFF2-40B4-BE49-F238E27FC236}">
                <a16:creationId xmlns:a16="http://schemas.microsoft.com/office/drawing/2014/main" id="{C6105A24-81C0-4B45-99A5-311F3B74A7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32199" y="3427200"/>
            <a:ext cx="3430800" cy="343080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8" name="Graphic 87">
            <a:extLst>
              <a:ext uri="{FF2B5EF4-FFF2-40B4-BE49-F238E27FC236}">
                <a16:creationId xmlns:a16="http://schemas.microsoft.com/office/drawing/2014/main" id="{3C851273-7FAC-413A-B5CA-083F7AECDF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duotone>
              <a:schemeClr val="accent3">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33999" y="3427200"/>
            <a:ext cx="3429000" cy="3429000"/>
          </a:xfrm>
          <a:prstGeom prst="rect">
            <a:avLst/>
          </a:prstGeom>
        </p:spPr>
      </p:pic>
      <p:sp>
        <p:nvSpPr>
          <p:cNvPr id="90" name="Rectangle 89">
            <a:extLst>
              <a:ext uri="{FF2B5EF4-FFF2-40B4-BE49-F238E27FC236}">
                <a16:creationId xmlns:a16="http://schemas.microsoft.com/office/drawing/2014/main" id="{C3B21356-601F-4761-B3FB-16E3D4A5C0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1200" y="3427200"/>
            <a:ext cx="3430800" cy="343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 name="Graphic 91">
            <a:extLst>
              <a:ext uri="{FF2B5EF4-FFF2-40B4-BE49-F238E27FC236}">
                <a16:creationId xmlns:a16="http://schemas.microsoft.com/office/drawing/2014/main" id="{004EF464-0C9E-4D7E-B8B3-86528581926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767754" y="3427200"/>
            <a:ext cx="3429000" cy="3429000"/>
          </a:xfrm>
          <a:prstGeom prst="rect">
            <a:avLst/>
          </a:prstGeom>
        </p:spPr>
      </p:pic>
    </p:spTree>
    <p:extLst>
      <p:ext uri="{BB962C8B-B14F-4D97-AF65-F5344CB8AC3E}">
        <p14:creationId xmlns:p14="http://schemas.microsoft.com/office/powerpoint/2010/main" val="26117068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665ED-4586-47A6-BC49-007EBBD8C2A9}"/>
              </a:ext>
            </a:extLst>
          </p:cNvPr>
          <p:cNvSpPr>
            <a:spLocks noGrp="1"/>
          </p:cNvSpPr>
          <p:nvPr>
            <p:ph type="title"/>
          </p:nvPr>
        </p:nvSpPr>
        <p:spPr/>
        <p:txBody>
          <a:bodyPr/>
          <a:lstStyle/>
          <a:p>
            <a:r>
              <a:rPr lang="en-US" dirty="0"/>
              <a:t>Conclusion</a:t>
            </a:r>
            <a:endParaRPr lang="en-IL" dirty="0"/>
          </a:p>
        </p:txBody>
      </p:sp>
      <p:sp>
        <p:nvSpPr>
          <p:cNvPr id="3" name="Content Placeholder 2">
            <a:extLst>
              <a:ext uri="{FF2B5EF4-FFF2-40B4-BE49-F238E27FC236}">
                <a16:creationId xmlns:a16="http://schemas.microsoft.com/office/drawing/2014/main" id="{AC674099-4E05-48F5-BED5-9ED8AD6DBBA6}"/>
              </a:ext>
            </a:extLst>
          </p:cNvPr>
          <p:cNvSpPr>
            <a:spLocks noGrp="1"/>
          </p:cNvSpPr>
          <p:nvPr>
            <p:ph idx="1"/>
          </p:nvPr>
        </p:nvSpPr>
        <p:spPr/>
        <p:txBody>
          <a:bodyPr>
            <a:normAutofit/>
          </a:bodyPr>
          <a:lstStyle/>
          <a:p>
            <a:r>
              <a:rPr lang="en-US" b="1" dirty="0"/>
              <a:t>The hybrid of AES and El-Gamal algorithm takes advantage of both algorithms.</a:t>
            </a:r>
          </a:p>
          <a:p>
            <a:pPr marL="0" indent="0">
              <a:buNone/>
            </a:pPr>
            <a:endParaRPr lang="en-US" b="1" dirty="0"/>
          </a:p>
          <a:p>
            <a:pPr lvl="1"/>
            <a:r>
              <a:rPr lang="en-US" b="1" dirty="0"/>
              <a:t>advantage of symmetric cyphers.</a:t>
            </a:r>
          </a:p>
          <a:p>
            <a:pPr lvl="2"/>
            <a:r>
              <a:rPr lang="en-US" dirty="0"/>
              <a:t>Uses fewer computer resources.</a:t>
            </a:r>
          </a:p>
          <a:p>
            <a:pPr lvl="2"/>
            <a:r>
              <a:rPr lang="en-US" dirty="0"/>
              <a:t>Encryption is faster than asymmetric encryption.</a:t>
            </a:r>
          </a:p>
          <a:p>
            <a:pPr lvl="2"/>
            <a:endParaRPr lang="en-US" dirty="0"/>
          </a:p>
          <a:p>
            <a:pPr lvl="2"/>
            <a:endParaRPr lang="en-US" dirty="0"/>
          </a:p>
          <a:p>
            <a:pPr marL="914400" lvl="2" indent="0">
              <a:buNone/>
            </a:pPr>
            <a:endParaRPr lang="en-US" dirty="0"/>
          </a:p>
          <a:p>
            <a:pPr lvl="1"/>
            <a:r>
              <a:rPr lang="en-US" dirty="0"/>
              <a:t>Advantage of asymmetric  </a:t>
            </a:r>
          </a:p>
          <a:p>
            <a:pPr lvl="2"/>
            <a:r>
              <a:rPr lang="en-US" dirty="0"/>
              <a:t>More secure, no need to share a secret key.</a:t>
            </a:r>
          </a:p>
          <a:p>
            <a:pPr lvl="2"/>
            <a:r>
              <a:rPr lang="en-US" dirty="0"/>
              <a:t>Provides a digital signature.</a:t>
            </a:r>
          </a:p>
          <a:p>
            <a:pPr lvl="2"/>
            <a:endParaRPr lang="en-US" dirty="0"/>
          </a:p>
          <a:p>
            <a:pPr lvl="1"/>
            <a:endParaRPr lang="en-US" dirty="0"/>
          </a:p>
          <a:p>
            <a:endParaRPr lang="en-IL" dirty="0"/>
          </a:p>
        </p:txBody>
      </p:sp>
    </p:spTree>
    <p:extLst>
      <p:ext uri="{BB962C8B-B14F-4D97-AF65-F5344CB8AC3E}">
        <p14:creationId xmlns:p14="http://schemas.microsoft.com/office/powerpoint/2010/main" val="670519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6" name="Rectangle 45">
            <a:extLst>
              <a:ext uri="{FF2B5EF4-FFF2-40B4-BE49-F238E27FC236}">
                <a16:creationId xmlns:a16="http://schemas.microsoft.com/office/drawing/2014/main" id="{3BC5E634-CA05-4263-90CE-5DE3E7790F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97" name="Rectangle 47">
            <a:extLst>
              <a:ext uri="{FF2B5EF4-FFF2-40B4-BE49-F238E27FC236}">
                <a16:creationId xmlns:a16="http://schemas.microsoft.com/office/drawing/2014/main" id="{C40FBA88-7872-43E7-B7C8-1576289FC3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a:extLst>
              <a:ext uri="{FF2B5EF4-FFF2-40B4-BE49-F238E27FC236}">
                <a16:creationId xmlns:a16="http://schemas.microsoft.com/office/drawing/2014/main" id="{EA501D6C-7C5E-4542-B24D-800A52FBA3D4}"/>
              </a:ext>
            </a:extLst>
          </p:cNvPr>
          <p:cNvSpPr>
            <a:spLocks noGrp="1"/>
          </p:cNvSpPr>
          <p:nvPr>
            <p:ph type="title"/>
          </p:nvPr>
        </p:nvSpPr>
        <p:spPr>
          <a:xfrm>
            <a:off x="777242" y="252620"/>
            <a:ext cx="1538361" cy="400297"/>
          </a:xfrm>
        </p:spPr>
        <p:txBody>
          <a:bodyPr>
            <a:normAutofit/>
          </a:bodyPr>
          <a:lstStyle/>
          <a:p>
            <a:r>
              <a:rPr lang="en-US" sz="2000" dirty="0">
                <a:latin typeface="Bembo" panose="02020502050201020203" pitchFamily="18" charset="0"/>
              </a:rPr>
              <a:t>Introduction</a:t>
            </a:r>
            <a:endParaRPr lang="en-IL" sz="2000" dirty="0">
              <a:latin typeface="Bembo" panose="02020502050201020203" pitchFamily="18" charset="0"/>
            </a:endParaRPr>
          </a:p>
        </p:txBody>
      </p:sp>
      <p:sp>
        <p:nvSpPr>
          <p:cNvPr id="39" name="Content Placeholder 23">
            <a:extLst>
              <a:ext uri="{FF2B5EF4-FFF2-40B4-BE49-F238E27FC236}">
                <a16:creationId xmlns:a16="http://schemas.microsoft.com/office/drawing/2014/main" id="{A85963DE-331F-4636-A0FA-7CFE00C75DCA}"/>
              </a:ext>
            </a:extLst>
          </p:cNvPr>
          <p:cNvSpPr>
            <a:spLocks noGrp="1"/>
          </p:cNvSpPr>
          <p:nvPr>
            <p:ph idx="1"/>
          </p:nvPr>
        </p:nvSpPr>
        <p:spPr>
          <a:xfrm>
            <a:off x="777242" y="1991906"/>
            <a:ext cx="4114800" cy="3392424"/>
          </a:xfrm>
        </p:spPr>
        <p:txBody>
          <a:bodyPr>
            <a:normAutofit/>
          </a:bodyPr>
          <a:lstStyle/>
          <a:p>
            <a:r>
              <a:rPr lang="en-US" dirty="0">
                <a:latin typeface="Bembo" panose="02020502050201020203" pitchFamily="18" charset="0"/>
              </a:rPr>
              <a:t>S</a:t>
            </a:r>
            <a:r>
              <a:rPr lang="en-US" sz="2000" dirty="0">
                <a:latin typeface="Bembo" panose="02020502050201020203" pitchFamily="18" charset="0"/>
              </a:rPr>
              <a:t>ecure payment application</a:t>
            </a:r>
          </a:p>
          <a:p>
            <a:r>
              <a:rPr lang="en-US" dirty="0">
                <a:latin typeface="Bembo" panose="02020502050201020203" pitchFamily="18" charset="0"/>
              </a:rPr>
              <a:t>4 main requirements:</a:t>
            </a:r>
          </a:p>
          <a:p>
            <a:pPr lvl="1">
              <a:buFont typeface="Wingdings" panose="05000000000000000000" pitchFamily="2" charset="2"/>
              <a:buChar char="q"/>
            </a:pPr>
            <a:r>
              <a:rPr lang="en-US" dirty="0">
                <a:latin typeface="Bembo" panose="02020502050201020203" pitchFamily="18" charset="0"/>
              </a:rPr>
              <a:t>Data confidentially </a:t>
            </a:r>
          </a:p>
          <a:p>
            <a:pPr lvl="1">
              <a:buFont typeface="Wingdings" panose="05000000000000000000" pitchFamily="2" charset="2"/>
              <a:buChar char="q"/>
            </a:pPr>
            <a:r>
              <a:rPr lang="en-US" dirty="0">
                <a:latin typeface="Bembo" panose="02020502050201020203" pitchFamily="18" charset="0"/>
              </a:rPr>
              <a:t>Data integrity</a:t>
            </a:r>
          </a:p>
          <a:p>
            <a:pPr lvl="1">
              <a:buFont typeface="Wingdings" panose="05000000000000000000" pitchFamily="2" charset="2"/>
              <a:buChar char="q"/>
            </a:pPr>
            <a:r>
              <a:rPr kumimoji="1" lang="en-US" altLang="en-US" sz="1800" dirty="0">
                <a:latin typeface="Bembo" panose="02020502050201020203" pitchFamily="18" charset="0"/>
              </a:rPr>
              <a:t>Authentication</a:t>
            </a:r>
          </a:p>
          <a:p>
            <a:pPr lvl="1">
              <a:buFont typeface="Wingdings" panose="05000000000000000000" pitchFamily="2" charset="2"/>
              <a:buChar char="q"/>
            </a:pPr>
            <a:r>
              <a:rPr kumimoji="1" lang="en-US" altLang="en-US" sz="1800" dirty="0">
                <a:latin typeface="Bembo" panose="02020502050201020203" pitchFamily="18" charset="0"/>
              </a:rPr>
              <a:t>Nonrepudiation</a:t>
            </a:r>
          </a:p>
          <a:p>
            <a:r>
              <a:rPr kumimoji="1" lang="en-US" dirty="0">
                <a:latin typeface="Bembo" panose="02020502050201020203" pitchFamily="18" charset="0"/>
              </a:rPr>
              <a:t>Hybrid encryption model.</a:t>
            </a:r>
            <a:endParaRPr lang="en-US" dirty="0">
              <a:latin typeface="Bembo" panose="02020502050201020203" pitchFamily="18" charset="0"/>
            </a:endParaRPr>
          </a:p>
        </p:txBody>
      </p:sp>
      <p:sp>
        <p:nvSpPr>
          <p:cNvPr id="98" name="Rectangle 49">
            <a:extLst>
              <a:ext uri="{FF2B5EF4-FFF2-40B4-BE49-F238E27FC236}">
                <a16:creationId xmlns:a16="http://schemas.microsoft.com/office/drawing/2014/main" id="{85015663-E29B-4941-8599-7832037790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33999" y="0"/>
            <a:ext cx="3429000" cy="34290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descr="Padlock on computer motherboard">
            <a:extLst>
              <a:ext uri="{FF2B5EF4-FFF2-40B4-BE49-F238E27FC236}">
                <a16:creationId xmlns:a16="http://schemas.microsoft.com/office/drawing/2014/main" id="{C309FF71-5268-4646-9106-78F2FE4A1ADB}"/>
              </a:ext>
            </a:extLst>
          </p:cNvPr>
          <p:cNvPicPr>
            <a:picLocks noChangeAspect="1"/>
          </p:cNvPicPr>
          <p:nvPr/>
        </p:nvPicPr>
        <p:blipFill rotWithShape="1">
          <a:blip r:embed="rId2">
            <a:extLst>
              <a:ext uri="{28A0092B-C50C-407E-A947-70E740481C1C}">
                <a14:useLocalDpi xmlns:a14="http://schemas.microsoft.com/office/drawing/2010/main" val="0"/>
              </a:ext>
            </a:extLst>
          </a:blip>
          <a:srcRect l="3150" r="30102" b="3"/>
          <a:stretch/>
        </p:blipFill>
        <p:spPr>
          <a:xfrm>
            <a:off x="5593750" y="252620"/>
            <a:ext cx="2921960" cy="2921960"/>
          </a:xfrm>
          <a:custGeom>
            <a:avLst/>
            <a:gdLst/>
            <a:ahLst/>
            <a:cxnLst/>
            <a:rect l="l" t="t" r="r" b="b"/>
            <a:pathLst>
              <a:path w="3375124" h="3375124">
                <a:moveTo>
                  <a:pt x="1687562" y="0"/>
                </a:moveTo>
                <a:cubicBezTo>
                  <a:pt x="2619577" y="0"/>
                  <a:pt x="3375124" y="755547"/>
                  <a:pt x="3375124" y="1687562"/>
                </a:cubicBezTo>
                <a:cubicBezTo>
                  <a:pt x="3375124" y="2619577"/>
                  <a:pt x="2619577" y="3375124"/>
                  <a:pt x="1687562" y="3375124"/>
                </a:cubicBezTo>
                <a:cubicBezTo>
                  <a:pt x="755547" y="3375124"/>
                  <a:pt x="0" y="2619577"/>
                  <a:pt x="0" y="1687562"/>
                </a:cubicBezTo>
                <a:cubicBezTo>
                  <a:pt x="0" y="755547"/>
                  <a:pt x="755547" y="0"/>
                  <a:pt x="1687562" y="0"/>
                </a:cubicBezTo>
                <a:close/>
              </a:path>
            </a:pathLst>
          </a:custGeom>
        </p:spPr>
      </p:pic>
      <p:sp>
        <p:nvSpPr>
          <p:cNvPr id="99" name="Rectangle 51">
            <a:extLst>
              <a:ext uri="{FF2B5EF4-FFF2-40B4-BE49-F238E27FC236}">
                <a16:creationId xmlns:a16="http://schemas.microsoft.com/office/drawing/2014/main" id="{DC4BA2C3-B4CE-4B89-8794-2536565385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3000" y="0"/>
            <a:ext cx="3429000" cy="3429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Pile of credit cards">
            <a:extLst>
              <a:ext uri="{FF2B5EF4-FFF2-40B4-BE49-F238E27FC236}">
                <a16:creationId xmlns:a16="http://schemas.microsoft.com/office/drawing/2014/main" id="{44C788CB-7D04-4D8F-97FF-400DE6992A27}"/>
              </a:ext>
            </a:extLst>
          </p:cNvPr>
          <p:cNvPicPr>
            <a:picLocks noChangeAspect="1"/>
          </p:cNvPicPr>
          <p:nvPr/>
        </p:nvPicPr>
        <p:blipFill rotWithShape="1">
          <a:blip r:embed="rId3">
            <a:extLst>
              <a:ext uri="{28A0092B-C50C-407E-A947-70E740481C1C}">
                <a14:useLocalDpi xmlns:a14="http://schemas.microsoft.com/office/drawing/2010/main" val="0"/>
              </a:ext>
            </a:extLst>
          </a:blip>
          <a:srcRect l="12755" r="20495" b="1"/>
          <a:stretch/>
        </p:blipFill>
        <p:spPr>
          <a:xfrm>
            <a:off x="8764800" y="10"/>
            <a:ext cx="3427200" cy="3427190"/>
          </a:xfrm>
          <a:prstGeom prst="rect">
            <a:avLst/>
          </a:prstGeom>
        </p:spPr>
      </p:pic>
      <p:sp>
        <p:nvSpPr>
          <p:cNvPr id="100" name="Rectangle 53">
            <a:extLst>
              <a:ext uri="{FF2B5EF4-FFF2-40B4-BE49-F238E27FC236}">
                <a16:creationId xmlns:a16="http://schemas.microsoft.com/office/drawing/2014/main" id="{1D4CD6B9-9B8A-4477-83E6-FCD3E16749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32199" y="3427200"/>
            <a:ext cx="3430800" cy="343080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Digital numbers art">
            <a:extLst>
              <a:ext uri="{FF2B5EF4-FFF2-40B4-BE49-F238E27FC236}">
                <a16:creationId xmlns:a16="http://schemas.microsoft.com/office/drawing/2014/main" id="{44E406B2-2160-4C2D-95BD-0E2CE51421E5}"/>
              </a:ext>
            </a:extLst>
          </p:cNvPr>
          <p:cNvPicPr>
            <a:picLocks noChangeAspect="1"/>
          </p:cNvPicPr>
          <p:nvPr/>
        </p:nvPicPr>
        <p:blipFill rotWithShape="1">
          <a:blip r:embed="rId4">
            <a:extLst>
              <a:ext uri="{28A0092B-C50C-407E-A947-70E740481C1C}">
                <a14:useLocalDpi xmlns:a14="http://schemas.microsoft.com/office/drawing/2010/main" val="0"/>
              </a:ext>
            </a:extLst>
          </a:blip>
          <a:srcRect l="11581" r="21706" b="2"/>
          <a:stretch/>
        </p:blipFill>
        <p:spPr>
          <a:xfrm>
            <a:off x="5335799" y="3429000"/>
            <a:ext cx="3427200" cy="3429000"/>
          </a:xfrm>
          <a:prstGeom prst="rect">
            <a:avLst/>
          </a:prstGeom>
        </p:spPr>
      </p:pic>
      <p:sp>
        <p:nvSpPr>
          <p:cNvPr id="101" name="Rectangle 55">
            <a:extLst>
              <a:ext uri="{FF2B5EF4-FFF2-40B4-BE49-F238E27FC236}">
                <a16:creationId xmlns:a16="http://schemas.microsoft.com/office/drawing/2014/main" id="{1F6800E6-C071-4C9A-AD8D-013FD7166C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1200" y="3427200"/>
            <a:ext cx="3430800" cy="343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Person staring at numbers">
            <a:extLst>
              <a:ext uri="{FF2B5EF4-FFF2-40B4-BE49-F238E27FC236}">
                <a16:creationId xmlns:a16="http://schemas.microsoft.com/office/drawing/2014/main" id="{FE34D3E6-08FA-4809-9FC6-08DFC3B0FBF0}"/>
              </a:ext>
            </a:extLst>
          </p:cNvPr>
          <p:cNvPicPr>
            <a:picLocks noChangeAspect="1"/>
          </p:cNvPicPr>
          <p:nvPr/>
        </p:nvPicPr>
        <p:blipFill rotWithShape="1">
          <a:blip r:embed="rId5">
            <a:extLst>
              <a:ext uri="{28A0092B-C50C-407E-A947-70E740481C1C}">
                <a14:useLocalDpi xmlns:a14="http://schemas.microsoft.com/office/drawing/2010/main" val="0"/>
              </a:ext>
            </a:extLst>
          </a:blip>
          <a:srcRect l="14027" r="10974" b="1"/>
          <a:stretch/>
        </p:blipFill>
        <p:spPr>
          <a:xfrm>
            <a:off x="9015620" y="3688118"/>
            <a:ext cx="2921960" cy="2921960"/>
          </a:xfrm>
          <a:custGeom>
            <a:avLst/>
            <a:gdLst/>
            <a:ahLst/>
            <a:cxnLst/>
            <a:rect l="l" t="t" r="r" b="b"/>
            <a:pathLst>
              <a:path w="3375124" h="3375124">
                <a:moveTo>
                  <a:pt x="1687562" y="0"/>
                </a:moveTo>
                <a:cubicBezTo>
                  <a:pt x="2619577" y="0"/>
                  <a:pt x="3375124" y="755547"/>
                  <a:pt x="3375124" y="1687562"/>
                </a:cubicBezTo>
                <a:cubicBezTo>
                  <a:pt x="3375124" y="2619577"/>
                  <a:pt x="2619577" y="3375124"/>
                  <a:pt x="1687562" y="3375124"/>
                </a:cubicBezTo>
                <a:cubicBezTo>
                  <a:pt x="755547" y="3375124"/>
                  <a:pt x="0" y="2619577"/>
                  <a:pt x="0" y="1687562"/>
                </a:cubicBezTo>
                <a:cubicBezTo>
                  <a:pt x="0" y="755547"/>
                  <a:pt x="755547" y="0"/>
                  <a:pt x="1687562" y="0"/>
                </a:cubicBezTo>
                <a:close/>
              </a:path>
            </a:pathLst>
          </a:custGeom>
          <a:ln>
            <a:noFill/>
          </a:ln>
        </p:spPr>
      </p:pic>
    </p:spTree>
    <p:extLst>
      <p:ext uri="{BB962C8B-B14F-4D97-AF65-F5344CB8AC3E}">
        <p14:creationId xmlns:p14="http://schemas.microsoft.com/office/powerpoint/2010/main" val="4210165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6" name="Rectangle 105">
            <a:extLst>
              <a:ext uri="{FF2B5EF4-FFF2-40B4-BE49-F238E27FC236}">
                <a16:creationId xmlns:a16="http://schemas.microsoft.com/office/drawing/2014/main" id="{CD62DB5A-5AA0-4E7E-94AB-AD20F02CA8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37" name="Rectangle 107">
            <a:extLst>
              <a:ext uri="{FF2B5EF4-FFF2-40B4-BE49-F238E27FC236}">
                <a16:creationId xmlns:a16="http://schemas.microsoft.com/office/drawing/2014/main" id="{0F086ECE-EF43-4B07-9DD0-59679471A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useBgFill="1">
        <p:nvSpPr>
          <p:cNvPr id="138" name="Rectangle 109">
            <a:extLst>
              <a:ext uri="{FF2B5EF4-FFF2-40B4-BE49-F238E27FC236}">
                <a16:creationId xmlns:a16="http://schemas.microsoft.com/office/drawing/2014/main" id="{3CE74505-85B7-4C6D-8066-30E306CB80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useBgFill="1">
        <p:nvSpPr>
          <p:cNvPr id="139" name="Rectangle 111">
            <a:extLst>
              <a:ext uri="{FF2B5EF4-FFF2-40B4-BE49-F238E27FC236}">
                <a16:creationId xmlns:a16="http://schemas.microsoft.com/office/drawing/2014/main" id="{F518D20D-5F05-49C3-8900-68783F8AC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40" name="Rectangle 113">
            <a:extLst>
              <a:ext uri="{FF2B5EF4-FFF2-40B4-BE49-F238E27FC236}">
                <a16:creationId xmlns:a16="http://schemas.microsoft.com/office/drawing/2014/main" id="{FF50CA5B-2FF8-43D9-B7D8-3BDE1BFD3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39" name="Content Placeholder 23">
            <a:extLst>
              <a:ext uri="{FF2B5EF4-FFF2-40B4-BE49-F238E27FC236}">
                <a16:creationId xmlns:a16="http://schemas.microsoft.com/office/drawing/2014/main" id="{A85963DE-331F-4636-A0FA-7CFE00C75DCA}"/>
              </a:ext>
            </a:extLst>
          </p:cNvPr>
          <p:cNvSpPr>
            <a:spLocks noGrp="1"/>
          </p:cNvSpPr>
          <p:nvPr>
            <p:ph idx="1"/>
          </p:nvPr>
        </p:nvSpPr>
        <p:spPr>
          <a:xfrm>
            <a:off x="409907" y="2398425"/>
            <a:ext cx="5001306" cy="2043761"/>
          </a:xfrm>
        </p:spPr>
        <p:txBody>
          <a:bodyPr vert="horz" lIns="91440" tIns="45720" rIns="91440" bIns="45720" rtlCol="0">
            <a:normAutofit fontScale="85000" lnSpcReduction="20000"/>
          </a:bodyPr>
          <a:lstStyle/>
          <a:p>
            <a:pPr marL="0" indent="0">
              <a:buNone/>
            </a:pPr>
            <a:r>
              <a:rPr lang="en-US" sz="2400" dirty="0">
                <a:latin typeface="Bembo" panose="02020502050201020203" pitchFamily="18" charset="0"/>
              </a:rPr>
              <a:t>AES: Encryption and decryption of the payment method.</a:t>
            </a:r>
          </a:p>
          <a:p>
            <a:pPr marL="0" indent="0">
              <a:buNone/>
            </a:pPr>
            <a:endParaRPr lang="en-US" sz="2400" dirty="0">
              <a:latin typeface="Bembo" panose="02020502050201020203" pitchFamily="18" charset="0"/>
            </a:endParaRPr>
          </a:p>
          <a:p>
            <a:pPr marL="0" indent="0">
              <a:buNone/>
            </a:pPr>
            <a:r>
              <a:rPr lang="en-US" sz="2400" dirty="0">
                <a:latin typeface="Bembo" panose="02020502050201020203" pitchFamily="18" charset="0"/>
              </a:rPr>
              <a:t>EC El-Gamal:</a:t>
            </a:r>
          </a:p>
          <a:p>
            <a:pPr lvl="1"/>
            <a:r>
              <a:rPr lang="en-US" sz="2000" dirty="0">
                <a:latin typeface="Bembo" panose="02020502050201020203" pitchFamily="18" charset="0"/>
              </a:rPr>
              <a:t>Encryption and decryption of AES Key.</a:t>
            </a:r>
          </a:p>
          <a:p>
            <a:pPr lvl="1"/>
            <a:r>
              <a:rPr lang="en-US" sz="2200" dirty="0">
                <a:latin typeface="Bembo" panose="02020502050201020203" pitchFamily="18" charset="0"/>
              </a:rPr>
              <a:t>Signature/ Signature verification on the plain text.	</a:t>
            </a:r>
          </a:p>
          <a:p>
            <a:pPr marL="0" indent="0">
              <a:buNone/>
            </a:pPr>
            <a:endParaRPr lang="en-US" sz="2400" dirty="0">
              <a:latin typeface="Bembo" panose="02020502050201020203" pitchFamily="18" charset="0"/>
            </a:endParaRPr>
          </a:p>
        </p:txBody>
      </p:sp>
      <p:sp>
        <p:nvSpPr>
          <p:cNvPr id="141" name="Rectangle 115">
            <a:extLst>
              <a:ext uri="{FF2B5EF4-FFF2-40B4-BE49-F238E27FC236}">
                <a16:creationId xmlns:a16="http://schemas.microsoft.com/office/drawing/2014/main" id="{421A1E60-9477-4E7A-A6B2-63B329C81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24167" y="476600"/>
            <a:ext cx="5888959" cy="58874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itle 1">
            <a:extLst>
              <a:ext uri="{FF2B5EF4-FFF2-40B4-BE49-F238E27FC236}">
                <a16:creationId xmlns:a16="http://schemas.microsoft.com/office/drawing/2014/main" id="{7A471D03-4713-43A6-8BB8-963B45A658CE}"/>
              </a:ext>
            </a:extLst>
          </p:cNvPr>
          <p:cNvSpPr txBox="1">
            <a:spLocks/>
          </p:cNvSpPr>
          <p:nvPr/>
        </p:nvSpPr>
        <p:spPr>
          <a:xfrm>
            <a:off x="606066" y="276451"/>
            <a:ext cx="1538361" cy="4002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a:solidFill>
                  <a:schemeClr val="tx1"/>
                </a:solidFill>
                <a:latin typeface="+mj-lt"/>
                <a:ea typeface="+mj-ea"/>
                <a:cs typeface="+mj-cs"/>
              </a:defRPr>
            </a:lvl1pPr>
          </a:lstStyle>
          <a:p>
            <a:r>
              <a:rPr lang="en-US" sz="2000" dirty="0">
                <a:latin typeface="Bembo" panose="02020502050201020203" pitchFamily="18" charset="0"/>
              </a:rPr>
              <a:t>Introduction</a:t>
            </a:r>
            <a:endParaRPr lang="en-IL" sz="2000" dirty="0">
              <a:latin typeface="Bembo" panose="02020502050201020203" pitchFamily="18" charset="0"/>
            </a:endParaRPr>
          </a:p>
        </p:txBody>
      </p:sp>
      <p:pic>
        <p:nvPicPr>
          <p:cNvPr id="5" name="Picture 4" descr="Diagram&#10;&#10;Description automatically generated">
            <a:extLst>
              <a:ext uri="{FF2B5EF4-FFF2-40B4-BE49-F238E27FC236}">
                <a16:creationId xmlns:a16="http://schemas.microsoft.com/office/drawing/2014/main" id="{7FCA2934-B5AE-433D-9C1C-E8979B5B1F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8072" y="1790440"/>
            <a:ext cx="5888959" cy="3277119"/>
          </a:xfrm>
          <a:prstGeom prst="rect">
            <a:avLst/>
          </a:prstGeom>
        </p:spPr>
      </p:pic>
    </p:spTree>
    <p:extLst>
      <p:ext uri="{BB962C8B-B14F-4D97-AF65-F5344CB8AC3E}">
        <p14:creationId xmlns:p14="http://schemas.microsoft.com/office/powerpoint/2010/main" val="6811141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0"/>
            <a:ext cx="3948953" cy="1812537"/>
          </a:xfrm>
        </p:spPr>
        <p:txBody>
          <a:bodyPr vert="horz" lIns="91440" tIns="45720" rIns="91440" bIns="45720" rtlCol="0" anchor="b">
            <a:normAutofit/>
          </a:bodyPr>
          <a:lstStyle/>
          <a:p>
            <a:r>
              <a:rPr lang="en-US" sz="4100" dirty="0"/>
              <a:t>AES - </a:t>
            </a:r>
            <a:r>
              <a:rPr lang="en-US" sz="4100" dirty="0">
                <a:effectLst/>
              </a:rPr>
              <a:t>Advanced Encryption Standard</a:t>
            </a:r>
            <a:endParaRPr lang="en-US" sz="4100" dirty="0"/>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777240" y="2786743"/>
            <a:ext cx="3948953" cy="3390220"/>
          </a:xfrm>
        </p:spPr>
        <p:txBody>
          <a:bodyPr vert="horz" lIns="91440" tIns="45720" rIns="91440" bIns="45720" rtlCol="0" anchor="t">
            <a:normAutofit fontScale="92500" lnSpcReduction="20000"/>
          </a:bodyPr>
          <a:lstStyle/>
          <a:p>
            <a:pPr marL="457200"/>
            <a:r>
              <a:rPr lang="en-US" dirty="0"/>
              <a:t>Symmetric block cypher algorithm.</a:t>
            </a:r>
          </a:p>
          <a:p>
            <a:pPr marL="457200"/>
            <a:r>
              <a:rPr lang="en-US" dirty="0"/>
              <a:t>Key and block size of 128 bits.</a:t>
            </a:r>
          </a:p>
          <a:p>
            <a:pPr marL="457200"/>
            <a:r>
              <a:rPr lang="en-US" dirty="0"/>
              <a:t>10 rounds.</a:t>
            </a:r>
          </a:p>
          <a:p>
            <a:pPr marL="457200"/>
            <a:r>
              <a:rPr lang="en-US" dirty="0"/>
              <a:t>Fast.</a:t>
            </a:r>
          </a:p>
          <a:p>
            <a:pPr marL="457200"/>
            <a:r>
              <a:rPr lang="en-US" dirty="0"/>
              <a:t>Adopted by the U.S government in 2002.</a:t>
            </a:r>
          </a:p>
          <a:p>
            <a:pPr marL="457200"/>
            <a:r>
              <a:rPr lang="en-US" dirty="0"/>
              <a:t>Superseded DES.</a:t>
            </a:r>
          </a:p>
          <a:p>
            <a:pPr marL="457200"/>
            <a:r>
              <a:rPr lang="en-US" dirty="0"/>
              <a:t>In 2003, U.S government announced that it’s secure enough to protect classified information.</a:t>
            </a:r>
          </a:p>
          <a:p>
            <a:pPr indent="0">
              <a:buNone/>
            </a:pPr>
            <a:endParaRPr lang="en-US" dirty="0"/>
          </a:p>
        </p:txBody>
      </p:sp>
      <p:pic>
        <p:nvPicPr>
          <p:cNvPr id="8" name="תמונה 7">
            <a:extLst>
              <a:ext uri="{FF2B5EF4-FFF2-40B4-BE49-F238E27FC236}">
                <a16:creationId xmlns:a16="http://schemas.microsoft.com/office/drawing/2014/main" id="{6083DF91-4478-48C9-9F17-EB8FC7F19D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5600" y="1366887"/>
            <a:ext cx="5853338" cy="4326903"/>
          </a:xfrm>
          <a:prstGeom prst="rect">
            <a:avLst/>
          </a:prstGeom>
        </p:spPr>
      </p:pic>
    </p:spTree>
    <p:extLst>
      <p:ext uri="{BB962C8B-B14F-4D97-AF65-F5344CB8AC3E}">
        <p14:creationId xmlns:p14="http://schemas.microsoft.com/office/powerpoint/2010/main" val="3436982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0"/>
            <a:ext cx="3948953" cy="1812537"/>
          </a:xfrm>
        </p:spPr>
        <p:txBody>
          <a:bodyPr vert="horz" lIns="91440" tIns="45720" rIns="91440" bIns="45720" rtlCol="0" anchor="b">
            <a:normAutofit/>
          </a:bodyPr>
          <a:lstStyle/>
          <a:p>
            <a:r>
              <a:rPr lang="en-US" sz="4100" dirty="0"/>
              <a:t>AES - </a:t>
            </a:r>
            <a:r>
              <a:rPr lang="en-US" sz="4100" dirty="0">
                <a:effectLst/>
              </a:rPr>
              <a:t>Advanced Encryption Standard</a:t>
            </a:r>
            <a:endParaRPr lang="en-US" sz="4100" dirty="0"/>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777240" y="2786743"/>
            <a:ext cx="3948953" cy="3390220"/>
          </a:xfrm>
        </p:spPr>
        <p:txBody>
          <a:bodyPr vert="horz" lIns="91440" tIns="45720" rIns="91440" bIns="45720" rtlCol="0" anchor="t">
            <a:normAutofit/>
          </a:bodyPr>
          <a:lstStyle/>
          <a:p>
            <a:pPr marL="457200"/>
            <a:r>
              <a:rPr lang="en-US" dirty="0"/>
              <a:t>Byte hex value is broken into an upper and lower nibble.</a:t>
            </a:r>
          </a:p>
          <a:p>
            <a:pPr marL="457200"/>
            <a:r>
              <a:rPr lang="en-US" dirty="0"/>
              <a:t>Series of transformations beginning with an initial round and finishing with a final round.</a:t>
            </a:r>
          </a:p>
        </p:txBody>
      </p:sp>
      <p:pic>
        <p:nvPicPr>
          <p:cNvPr id="6" name="תמונה 5">
            <a:extLst>
              <a:ext uri="{FF2B5EF4-FFF2-40B4-BE49-F238E27FC236}">
                <a16:creationId xmlns:a16="http://schemas.microsoft.com/office/drawing/2014/main" id="{BD70B65A-D15C-48ED-AF63-6FA12D538A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683508"/>
            <a:ext cx="5715000" cy="3219450"/>
          </a:xfrm>
          <a:prstGeom prst="rect">
            <a:avLst/>
          </a:prstGeom>
        </p:spPr>
      </p:pic>
    </p:spTree>
    <p:extLst>
      <p:ext uri="{BB962C8B-B14F-4D97-AF65-F5344CB8AC3E}">
        <p14:creationId xmlns:p14="http://schemas.microsoft.com/office/powerpoint/2010/main" val="39181429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0"/>
            <a:ext cx="3948953" cy="1812537"/>
          </a:xfrm>
        </p:spPr>
        <p:txBody>
          <a:bodyPr vert="horz" lIns="91440" tIns="45720" rIns="91440" bIns="45720" rtlCol="0" anchor="b">
            <a:normAutofit/>
          </a:bodyPr>
          <a:lstStyle/>
          <a:p>
            <a:r>
              <a:rPr lang="en-US" sz="4100" dirty="0"/>
              <a:t>AES - </a:t>
            </a:r>
            <a:r>
              <a:rPr lang="en-US" sz="4100" dirty="0">
                <a:effectLst/>
              </a:rPr>
              <a:t>Advanced Encryption Standard</a:t>
            </a:r>
            <a:endParaRPr lang="en-US" sz="4100" dirty="0"/>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777240" y="2786742"/>
            <a:ext cx="3948953" cy="3596203"/>
          </a:xfrm>
        </p:spPr>
        <p:txBody>
          <a:bodyPr vert="horz" lIns="91440" tIns="45720" rIns="91440" bIns="45720" rtlCol="0" anchor="t">
            <a:normAutofit lnSpcReduction="10000"/>
          </a:bodyPr>
          <a:lstStyle/>
          <a:p>
            <a:pPr marL="457200"/>
            <a:r>
              <a:rPr lang="en-US" dirty="0"/>
              <a:t>In the middle, a round of 4 transformation is applied repeatedly.</a:t>
            </a:r>
          </a:p>
          <a:p>
            <a:pPr marL="457200"/>
            <a:r>
              <a:rPr lang="en-US" dirty="0"/>
              <a:t>For 128 bit key, 10 rounds are used.</a:t>
            </a:r>
          </a:p>
          <a:p>
            <a:pPr marL="457200"/>
            <a:r>
              <a:rPr lang="en-US" dirty="0"/>
              <a:t>Longer keys, requires more rounds.</a:t>
            </a:r>
          </a:p>
          <a:p>
            <a:pPr marL="457200"/>
            <a:r>
              <a:rPr lang="en-US" dirty="0"/>
              <a:t>Different sub-key is used for each round.</a:t>
            </a:r>
          </a:p>
          <a:p>
            <a:pPr marL="457200"/>
            <a:r>
              <a:rPr lang="en-US" dirty="0"/>
              <a:t>Sub-keys are derived from the main key.</a:t>
            </a:r>
          </a:p>
          <a:p>
            <a:pPr indent="0">
              <a:buNone/>
            </a:pPr>
            <a:endParaRPr lang="en-US" dirty="0"/>
          </a:p>
          <a:p>
            <a:pPr marL="457200"/>
            <a:endParaRPr lang="en-US" dirty="0"/>
          </a:p>
          <a:p>
            <a:pPr indent="0">
              <a:buNone/>
            </a:pPr>
            <a:endParaRPr lang="en-US" dirty="0"/>
          </a:p>
        </p:txBody>
      </p:sp>
      <p:pic>
        <p:nvPicPr>
          <p:cNvPr id="5" name="תמונה 4">
            <a:extLst>
              <a:ext uri="{FF2B5EF4-FFF2-40B4-BE49-F238E27FC236}">
                <a16:creationId xmlns:a16="http://schemas.microsoft.com/office/drawing/2014/main" id="{4AE584C9-BDC7-4D58-9C54-7FE0F66BF4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819275"/>
            <a:ext cx="5715000" cy="3219450"/>
          </a:xfrm>
          <a:prstGeom prst="rect">
            <a:avLst/>
          </a:prstGeom>
        </p:spPr>
      </p:pic>
    </p:spTree>
    <p:extLst>
      <p:ext uri="{BB962C8B-B14F-4D97-AF65-F5344CB8AC3E}">
        <p14:creationId xmlns:p14="http://schemas.microsoft.com/office/powerpoint/2010/main" val="984781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1"/>
            <a:ext cx="3948953" cy="1365596"/>
          </a:xfrm>
        </p:spPr>
        <p:txBody>
          <a:bodyPr vert="horz" lIns="91440" tIns="45720" rIns="91440" bIns="45720" rtlCol="0" anchor="b">
            <a:normAutofit/>
          </a:bodyPr>
          <a:lstStyle/>
          <a:p>
            <a:r>
              <a:rPr lang="en-US" sz="4100" dirty="0"/>
              <a:t>AES – </a:t>
            </a:r>
            <a:r>
              <a:rPr lang="en-US" sz="4100" dirty="0">
                <a:effectLst/>
              </a:rPr>
              <a:t>Bytes Substitution</a:t>
            </a:r>
            <a:endParaRPr lang="en-US" sz="4100" dirty="0"/>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777240" y="2786743"/>
            <a:ext cx="3948953" cy="1928422"/>
          </a:xfrm>
        </p:spPr>
        <p:txBody>
          <a:bodyPr vert="horz" lIns="91440" tIns="45720" rIns="91440" bIns="45720" rtlCol="0" anchor="t">
            <a:normAutofit lnSpcReduction="10000"/>
          </a:bodyPr>
          <a:lstStyle/>
          <a:p>
            <a:pPr marL="457200"/>
            <a:r>
              <a:rPr lang="en-US" dirty="0"/>
              <a:t>Each byte in the state block is substituted with a byte in S-box.</a:t>
            </a:r>
          </a:p>
          <a:p>
            <a:pPr marL="457200"/>
            <a:r>
              <a:rPr lang="en-US" dirty="0"/>
              <a:t>S-box values are swapped in correspondence to the lower and upper half of the state block byte.</a:t>
            </a:r>
          </a:p>
          <a:p>
            <a:pPr indent="0">
              <a:buNone/>
            </a:pPr>
            <a:endParaRPr lang="en-US" dirty="0"/>
          </a:p>
          <a:p>
            <a:pPr marL="457200"/>
            <a:endParaRPr lang="en-US" dirty="0"/>
          </a:p>
          <a:p>
            <a:pPr indent="0">
              <a:buNone/>
            </a:pPr>
            <a:endParaRPr lang="en-US" dirty="0"/>
          </a:p>
        </p:txBody>
      </p:sp>
      <p:pic>
        <p:nvPicPr>
          <p:cNvPr id="5" name="תמונה 4" descr="תמונה שמכילה טקסט&#10;&#10;התיאור נוצר באופן אוטומטי">
            <a:extLst>
              <a:ext uri="{FF2B5EF4-FFF2-40B4-BE49-F238E27FC236}">
                <a16:creationId xmlns:a16="http://schemas.microsoft.com/office/drawing/2014/main" id="{DED8A753-BC89-4F96-BAA9-5E68BA9045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819275"/>
            <a:ext cx="5715000" cy="3219450"/>
          </a:xfrm>
          <a:prstGeom prst="rect">
            <a:avLst/>
          </a:prstGeom>
        </p:spPr>
      </p:pic>
    </p:spTree>
    <p:extLst>
      <p:ext uri="{BB962C8B-B14F-4D97-AF65-F5344CB8AC3E}">
        <p14:creationId xmlns:p14="http://schemas.microsoft.com/office/powerpoint/2010/main" val="1032573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1"/>
            <a:ext cx="3948953" cy="785229"/>
          </a:xfrm>
        </p:spPr>
        <p:txBody>
          <a:bodyPr vert="horz" lIns="91440" tIns="45720" rIns="91440" bIns="45720" rtlCol="0" anchor="b">
            <a:normAutofit/>
          </a:bodyPr>
          <a:lstStyle/>
          <a:p>
            <a:r>
              <a:rPr lang="en-US" sz="4100" dirty="0"/>
              <a:t>AES – </a:t>
            </a:r>
            <a:r>
              <a:rPr lang="en-US" sz="4100" dirty="0">
                <a:effectLst/>
              </a:rPr>
              <a:t>Shift Rows</a:t>
            </a:r>
            <a:endParaRPr lang="en-US" sz="4100" dirty="0"/>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777240" y="2786743"/>
            <a:ext cx="3948953" cy="968511"/>
          </a:xfrm>
        </p:spPr>
        <p:txBody>
          <a:bodyPr vert="horz" lIns="91440" tIns="45720" rIns="91440" bIns="45720" rtlCol="0" anchor="t">
            <a:normAutofit/>
          </a:bodyPr>
          <a:lstStyle/>
          <a:p>
            <a:pPr marL="457200"/>
            <a:r>
              <a:rPr lang="en-US" dirty="0"/>
              <a:t>Every row in the state block is rotated in correspondence to the row number.</a:t>
            </a:r>
          </a:p>
          <a:p>
            <a:pPr marL="457200"/>
            <a:endParaRPr lang="en-US" dirty="0"/>
          </a:p>
          <a:p>
            <a:pPr indent="0">
              <a:buNone/>
            </a:pPr>
            <a:endParaRPr lang="en-US" dirty="0"/>
          </a:p>
        </p:txBody>
      </p:sp>
      <p:pic>
        <p:nvPicPr>
          <p:cNvPr id="6" name="תמונה 5">
            <a:extLst>
              <a:ext uri="{FF2B5EF4-FFF2-40B4-BE49-F238E27FC236}">
                <a16:creationId xmlns:a16="http://schemas.microsoft.com/office/drawing/2014/main" id="{13F33F89-BC54-4714-B1A2-D4D0C9438C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819275"/>
            <a:ext cx="5715000" cy="3219450"/>
          </a:xfrm>
          <a:prstGeom prst="rect">
            <a:avLst/>
          </a:prstGeom>
        </p:spPr>
      </p:pic>
    </p:spTree>
    <p:extLst>
      <p:ext uri="{BB962C8B-B14F-4D97-AF65-F5344CB8AC3E}">
        <p14:creationId xmlns:p14="http://schemas.microsoft.com/office/powerpoint/2010/main" val="19683608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7F64-A443-4497-BBDF-52BDECF17F7E}"/>
              </a:ext>
            </a:extLst>
          </p:cNvPr>
          <p:cNvSpPr>
            <a:spLocks noGrp="1"/>
          </p:cNvSpPr>
          <p:nvPr>
            <p:ph type="title"/>
          </p:nvPr>
        </p:nvSpPr>
        <p:spPr>
          <a:xfrm>
            <a:off x="777240" y="777241"/>
            <a:ext cx="3948953" cy="1319414"/>
          </a:xfrm>
        </p:spPr>
        <p:txBody>
          <a:bodyPr vert="horz" lIns="91440" tIns="45720" rIns="91440" bIns="45720" rtlCol="0" anchor="b">
            <a:normAutofit/>
          </a:bodyPr>
          <a:lstStyle/>
          <a:p>
            <a:r>
              <a:rPr lang="en-US" sz="4100" dirty="0"/>
              <a:t>AES – </a:t>
            </a:r>
            <a:r>
              <a:rPr lang="en-US" sz="4100" dirty="0">
                <a:effectLst/>
              </a:rPr>
              <a:t>Mix Columns</a:t>
            </a:r>
            <a:endParaRPr lang="en-US" sz="4100" dirty="0"/>
          </a:p>
        </p:txBody>
      </p:sp>
      <p:sp>
        <p:nvSpPr>
          <p:cNvPr id="4" name="Content Placeholder 3">
            <a:extLst>
              <a:ext uri="{FF2B5EF4-FFF2-40B4-BE49-F238E27FC236}">
                <a16:creationId xmlns:a16="http://schemas.microsoft.com/office/drawing/2014/main" id="{EB30E65D-0D94-468C-908A-25A862D77A78}"/>
              </a:ext>
            </a:extLst>
          </p:cNvPr>
          <p:cNvSpPr>
            <a:spLocks noGrp="1"/>
          </p:cNvSpPr>
          <p:nvPr>
            <p:ph idx="1"/>
          </p:nvPr>
        </p:nvSpPr>
        <p:spPr>
          <a:xfrm>
            <a:off x="777240" y="2786743"/>
            <a:ext cx="4016702" cy="1492294"/>
          </a:xfrm>
        </p:spPr>
        <p:txBody>
          <a:bodyPr vert="horz" lIns="91440" tIns="45720" rIns="91440" bIns="45720" rtlCol="0" anchor="t">
            <a:normAutofit/>
          </a:bodyPr>
          <a:lstStyle/>
          <a:p>
            <a:pPr marL="457200"/>
            <a:r>
              <a:rPr lang="en-US" dirty="0"/>
              <a:t>Every column in the state block is multiplied with a given matrix.</a:t>
            </a:r>
          </a:p>
          <a:p>
            <a:pPr marL="457200"/>
            <a:r>
              <a:rPr lang="en-US" dirty="0"/>
              <a:t>This step provides diffusion in the cypher.</a:t>
            </a:r>
          </a:p>
          <a:p>
            <a:pPr marL="457200"/>
            <a:endParaRPr lang="en-US" dirty="0"/>
          </a:p>
          <a:p>
            <a:pPr indent="0">
              <a:buNone/>
            </a:pPr>
            <a:endParaRPr lang="en-US" dirty="0"/>
          </a:p>
        </p:txBody>
      </p:sp>
      <p:pic>
        <p:nvPicPr>
          <p:cNvPr id="5" name="תמונה 4">
            <a:extLst>
              <a:ext uri="{FF2B5EF4-FFF2-40B4-BE49-F238E27FC236}">
                <a16:creationId xmlns:a16="http://schemas.microsoft.com/office/drawing/2014/main" id="{652A90E6-63E3-4F4E-BB47-5D538578F3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819275"/>
            <a:ext cx="5715000" cy="3219450"/>
          </a:xfrm>
          <a:prstGeom prst="rect">
            <a:avLst/>
          </a:prstGeom>
        </p:spPr>
      </p:pic>
    </p:spTree>
    <p:extLst>
      <p:ext uri="{BB962C8B-B14F-4D97-AF65-F5344CB8AC3E}">
        <p14:creationId xmlns:p14="http://schemas.microsoft.com/office/powerpoint/2010/main" val="1020487464"/>
      </p:ext>
    </p:extLst>
  </p:cSld>
  <p:clrMapOvr>
    <a:masterClrMapping/>
  </p:clrMapOvr>
</p:sld>
</file>

<file path=ppt/theme/theme1.xml><?xml version="1.0" encoding="utf-8"?>
<a:theme xmlns:a="http://schemas.openxmlformats.org/drawingml/2006/main" name="CelebrationVTI">
  <a:themeElements>
    <a:clrScheme name="AnalogousFromLightSeedRightStep">
      <a:dk1>
        <a:srgbClr val="000000"/>
      </a:dk1>
      <a:lt1>
        <a:srgbClr val="FFFFFF"/>
      </a:lt1>
      <a:dk2>
        <a:srgbClr val="243141"/>
      </a:dk2>
      <a:lt2>
        <a:srgbClr val="E8E2E4"/>
      </a:lt2>
      <a:accent1>
        <a:srgbClr val="80AA9F"/>
      </a:accent1>
      <a:accent2>
        <a:srgbClr val="7AAAB2"/>
      </a:accent2>
      <a:accent3>
        <a:srgbClr val="8CA3C1"/>
      </a:accent3>
      <a:accent4>
        <a:srgbClr val="7F80BA"/>
      </a:accent4>
      <a:accent5>
        <a:srgbClr val="A996C6"/>
      </a:accent5>
      <a:accent6>
        <a:srgbClr val="AF7FBA"/>
      </a:accent6>
      <a:hlink>
        <a:srgbClr val="AE697C"/>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elebrationVTI" id="{BAD6E4D6-FB5F-472A-BAD2-154760D77BE0}" vid="{59D360FE-6438-46F1-A5A6-11415132A23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16125929BFF97499DB9DD1534EEA24D" ma:contentTypeVersion="4" ma:contentTypeDescription="Create a new document." ma:contentTypeScope="" ma:versionID="85bced3d0530acb8336f96f99fb9e5cd">
  <xsd:schema xmlns:xsd="http://www.w3.org/2001/XMLSchema" xmlns:xs="http://www.w3.org/2001/XMLSchema" xmlns:p="http://schemas.microsoft.com/office/2006/metadata/properties" xmlns:ns2="f48e6800-8f55-4c14-85f1-038ec1b4a170" targetNamespace="http://schemas.microsoft.com/office/2006/metadata/properties" ma:root="true" ma:fieldsID="f63e3acfd9292f2b1e65431d8b65b9f3" ns2:_="">
    <xsd:import namespace="f48e6800-8f55-4c14-85f1-038ec1b4a17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48e6800-8f55-4c14-85f1-038ec1b4a17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B3A963-8D84-4CF1-A923-3A5217B22A7A}">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4C0C4F1F-A171-48B7-AF69-C10A0D3672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48e6800-8f55-4c14-85f1-038ec1b4a17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E3E75B7-F966-4902-B5C3-2BA91F2BD60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417</TotalTime>
  <Words>784</Words>
  <Application>Microsoft Office PowerPoint</Application>
  <PresentationFormat>Widescreen</PresentationFormat>
  <Paragraphs>101</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Bembo</vt:lpstr>
      <vt:lpstr>Calibri</vt:lpstr>
      <vt:lpstr>Cambria Math</vt:lpstr>
      <vt:lpstr>Gill Sans Nova</vt:lpstr>
      <vt:lpstr>Times New Roman</vt:lpstr>
      <vt:lpstr>Wingdings</vt:lpstr>
      <vt:lpstr>CelebrationVTI</vt:lpstr>
      <vt:lpstr>Encryption and decryption for secure payment application using AES algorithm and secret key delivery and signature with EC El-Gamal </vt:lpstr>
      <vt:lpstr>Introduction</vt:lpstr>
      <vt:lpstr>PowerPoint Presentation</vt:lpstr>
      <vt:lpstr>AES - Advanced Encryption Standard</vt:lpstr>
      <vt:lpstr>AES - Advanced Encryption Standard</vt:lpstr>
      <vt:lpstr>AES - Advanced Encryption Standard</vt:lpstr>
      <vt:lpstr>AES – Bytes Substitution</vt:lpstr>
      <vt:lpstr>AES – Shift Rows</vt:lpstr>
      <vt:lpstr>AES – Mix Columns</vt:lpstr>
      <vt:lpstr>AES – Add Round Key</vt:lpstr>
      <vt:lpstr>AES – Output</vt:lpstr>
      <vt:lpstr>AES – Key Schedule</vt:lpstr>
      <vt:lpstr>AES – Key Schedule</vt:lpstr>
      <vt:lpstr>AES – Key Schedule</vt:lpstr>
      <vt:lpstr>AES – Key Schedule</vt:lpstr>
      <vt:lpstr>EC EL-Gamal Elliptic curve</vt:lpstr>
      <vt:lpstr>EC EL-Gamal Encryption Decryption</vt:lpstr>
      <vt:lpstr>EC EL-Gamal Signature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Encryption and decryption for secure payment application using AES algorithm + secret key delivery and signature with EC El-Gamal </dc:title>
  <dc:creator>בראדלי פייצוויג</dc:creator>
  <cp:lastModifiedBy>בראדלי פייצוויג</cp:lastModifiedBy>
  <cp:revision>12</cp:revision>
  <dcterms:created xsi:type="dcterms:W3CDTF">2021-12-25T14:21:56Z</dcterms:created>
  <dcterms:modified xsi:type="dcterms:W3CDTF">2021-12-27T10:44:05Z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0x010100F16125929BFF97499DB9DD1534EEA24D</vt:lpwstr>
  </property>
</Properties>
</file>

<file path=docProps/thumbnail.jpeg>
</file>